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330" r:id="rId4"/>
    <p:sldId id="359" r:id="rId5"/>
    <p:sldId id="331" r:id="rId6"/>
    <p:sldId id="336" r:id="rId7"/>
    <p:sldId id="372" r:id="rId8"/>
    <p:sldId id="333" r:id="rId9"/>
    <p:sldId id="366" r:id="rId10"/>
    <p:sldId id="371" r:id="rId11"/>
    <p:sldId id="367" r:id="rId12"/>
    <p:sldId id="335" r:id="rId13"/>
    <p:sldId id="360" r:id="rId14"/>
    <p:sldId id="288" r:id="rId15"/>
    <p:sldId id="341" r:id="rId16"/>
    <p:sldId id="339" r:id="rId17"/>
    <p:sldId id="352" r:id="rId18"/>
    <p:sldId id="364" r:id="rId19"/>
    <p:sldId id="342" r:id="rId20"/>
    <p:sldId id="329" r:id="rId21"/>
    <p:sldId id="345" r:id="rId22"/>
    <p:sldId id="370" r:id="rId23"/>
    <p:sldId id="344" r:id="rId24"/>
    <p:sldId id="340" r:id="rId25"/>
    <p:sldId id="349" r:id="rId26"/>
    <p:sldId id="350" r:id="rId27"/>
    <p:sldId id="369" r:id="rId28"/>
    <p:sldId id="343" r:id="rId29"/>
    <p:sldId id="348" r:id="rId30"/>
    <p:sldId id="338" r:id="rId31"/>
    <p:sldId id="368"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A4A3A4"/>
          </p15:clr>
        </p15:guide>
        <p15:guide id="2" pos="3840" userDrawn="1">
          <p15:clr>
            <a:srgbClr val="A4A3A4"/>
          </p15:clr>
        </p15:guide>
        <p15:guide id="3" orient="horz" pos="576" userDrawn="1">
          <p15:clr>
            <a:srgbClr val="A4A3A4"/>
          </p15:clr>
        </p15:guide>
        <p15:guide id="4" orient="horz" pos="2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2ED"/>
    <a:srgbClr val="01539F"/>
    <a:srgbClr val="EE1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7" autoAdjust="0"/>
    <p:restoredTop sz="89449" autoAdjust="0"/>
  </p:normalViewPr>
  <p:slideViewPr>
    <p:cSldViewPr snapToGrid="0" showGuides="1">
      <p:cViewPr varScale="1">
        <p:scale>
          <a:sx n="72" d="100"/>
          <a:sy n="72" d="100"/>
        </p:scale>
        <p:origin x="1026" y="72"/>
      </p:cViewPr>
      <p:guideLst>
        <p:guide orient="horz" pos="4008"/>
        <p:guide pos="3840"/>
        <p:guide orient="horz" pos="576"/>
        <p:guide orient="horz"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6C0F-6C1A-4846-A78B-2019EC7A5A0A}"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0A86D-5024-4350-A9C6-9389693B08CB}" type="slidenum">
              <a:rPr lang="en-US" smtClean="0"/>
              <a:t>‹nr.›</a:t>
            </a:fld>
            <a:endParaRPr lang="en-US"/>
          </a:p>
        </p:txBody>
      </p:sp>
    </p:spTree>
    <p:extLst>
      <p:ext uri="{BB962C8B-B14F-4D97-AF65-F5344CB8AC3E}">
        <p14:creationId xmlns:p14="http://schemas.microsoft.com/office/powerpoint/2010/main" val="8904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dirty="0"/>
              <a:t>VRAGEN OF MENSEN BEZWAAR HEBBEN TEGEN HET OPNEMEN VAN DE SESSIE. </a:t>
            </a:r>
          </a:p>
          <a:p>
            <a:pPr marL="171450" indent="-171450">
              <a:buFont typeface="Arial" panose="020B0604020202020204" pitchFamily="34" charset="0"/>
              <a:buChar char="•"/>
            </a:pPr>
            <a:r>
              <a:rPr lang="en-US" dirty="0"/>
              <a:t>BENOEMEN DAT DE OPZET VAN HET INTERACTIEVE DEEL N.A.V. REACTIES IS GEWIJZIGD. NU BEHANDELEN WE ALLE THEMACLUSTERS. AFHANKELIJK VAN VOORKEUREN EVENTUEEL WEL GROEPEN INDELEN IPV RANDOM. </a:t>
            </a:r>
          </a:p>
          <a:p>
            <a:pPr marL="171450" indent="-171450">
              <a:buFont typeface="Arial" panose="020B0604020202020204" pitchFamily="34" charset="0"/>
              <a:buChar char="•"/>
            </a:pPr>
            <a:r>
              <a:rPr lang="en-US" dirty="0"/>
              <a:t>AANGEVEN DAT RAADSLEDEN AANWEZIG ZIJN DIE ALLEEN MEELUISTEREN</a:t>
            </a:r>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a:t>
            </a:fld>
            <a:endParaRPr lang="en-US"/>
          </a:p>
        </p:txBody>
      </p:sp>
    </p:spTree>
    <p:extLst>
      <p:ext uri="{BB962C8B-B14F-4D97-AF65-F5344CB8AC3E}">
        <p14:creationId xmlns:p14="http://schemas.microsoft.com/office/powerpoint/2010/main" val="187889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15</a:t>
            </a:fld>
            <a:endParaRPr lang="en-US"/>
          </a:p>
        </p:txBody>
      </p:sp>
    </p:spTree>
    <p:extLst>
      <p:ext uri="{BB962C8B-B14F-4D97-AF65-F5344CB8AC3E}">
        <p14:creationId xmlns:p14="http://schemas.microsoft.com/office/powerpoint/2010/main" val="208851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16</a:t>
            </a:fld>
            <a:endParaRPr lang="en-US"/>
          </a:p>
        </p:txBody>
      </p:sp>
    </p:spTree>
    <p:extLst>
      <p:ext uri="{BB962C8B-B14F-4D97-AF65-F5344CB8AC3E}">
        <p14:creationId xmlns:p14="http://schemas.microsoft.com/office/powerpoint/2010/main" val="138867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17</a:t>
            </a:fld>
            <a:endParaRPr lang="en-US"/>
          </a:p>
        </p:txBody>
      </p:sp>
    </p:spTree>
    <p:extLst>
      <p:ext uri="{BB962C8B-B14F-4D97-AF65-F5344CB8AC3E}">
        <p14:creationId xmlns:p14="http://schemas.microsoft.com/office/powerpoint/2010/main" val="14422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18</a:t>
            </a:fld>
            <a:endParaRPr lang="en-US"/>
          </a:p>
        </p:txBody>
      </p:sp>
    </p:spTree>
    <p:extLst>
      <p:ext uri="{BB962C8B-B14F-4D97-AF65-F5344CB8AC3E}">
        <p14:creationId xmlns:p14="http://schemas.microsoft.com/office/powerpoint/2010/main" val="91077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19</a:t>
            </a:fld>
            <a:endParaRPr lang="en-US"/>
          </a:p>
        </p:txBody>
      </p:sp>
    </p:spTree>
    <p:extLst>
      <p:ext uri="{BB962C8B-B14F-4D97-AF65-F5344CB8AC3E}">
        <p14:creationId xmlns:p14="http://schemas.microsoft.com/office/powerpoint/2010/main" val="20843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20</a:t>
            </a:fld>
            <a:endParaRPr lang="en-US"/>
          </a:p>
        </p:txBody>
      </p:sp>
    </p:spTree>
    <p:extLst>
      <p:ext uri="{BB962C8B-B14F-4D97-AF65-F5344CB8AC3E}">
        <p14:creationId xmlns:p14="http://schemas.microsoft.com/office/powerpoint/2010/main" val="183802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21</a:t>
            </a:fld>
            <a:endParaRPr lang="en-US"/>
          </a:p>
        </p:txBody>
      </p:sp>
    </p:spTree>
    <p:extLst>
      <p:ext uri="{BB962C8B-B14F-4D97-AF65-F5344CB8AC3E}">
        <p14:creationId xmlns:p14="http://schemas.microsoft.com/office/powerpoint/2010/main" val="316336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22</a:t>
            </a:fld>
            <a:endParaRPr lang="en-US"/>
          </a:p>
        </p:txBody>
      </p:sp>
    </p:spTree>
    <p:extLst>
      <p:ext uri="{BB962C8B-B14F-4D97-AF65-F5344CB8AC3E}">
        <p14:creationId xmlns:p14="http://schemas.microsoft.com/office/powerpoint/2010/main" val="90458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23</a:t>
            </a:fld>
            <a:endParaRPr lang="en-US"/>
          </a:p>
        </p:txBody>
      </p:sp>
    </p:spTree>
    <p:extLst>
      <p:ext uri="{BB962C8B-B14F-4D97-AF65-F5344CB8AC3E}">
        <p14:creationId xmlns:p14="http://schemas.microsoft.com/office/powerpoint/2010/main" val="34150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24</a:t>
            </a:fld>
            <a:endParaRPr lang="en-US"/>
          </a:p>
        </p:txBody>
      </p:sp>
    </p:spTree>
    <p:extLst>
      <p:ext uri="{BB962C8B-B14F-4D97-AF65-F5344CB8AC3E}">
        <p14:creationId xmlns:p14="http://schemas.microsoft.com/office/powerpoint/2010/main" val="139905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vervangen door een plaatje waarop staat aangegeven dat er veel verschillende regelingen en wetten worden samengevoegd tot één wet, de omgevingswet. Er is als het goed is een plaatje met aan de ene kant een stapel met veel boeken en aan de andere kant één boek (de omgevingswet).</a:t>
            </a:r>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3</a:t>
            </a:fld>
            <a:endParaRPr lang="en-US"/>
          </a:p>
        </p:txBody>
      </p:sp>
    </p:spTree>
    <p:extLst>
      <p:ext uri="{BB962C8B-B14F-4D97-AF65-F5344CB8AC3E}">
        <p14:creationId xmlns:p14="http://schemas.microsoft.com/office/powerpoint/2010/main" val="369631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 toevoegen sportende mensen?</a:t>
            </a:r>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25</a:t>
            </a:fld>
            <a:endParaRPr lang="en-US"/>
          </a:p>
        </p:txBody>
      </p:sp>
    </p:spTree>
    <p:extLst>
      <p:ext uri="{BB962C8B-B14F-4D97-AF65-F5344CB8AC3E}">
        <p14:creationId xmlns:p14="http://schemas.microsoft.com/office/powerpoint/2010/main" val="234505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26</a:t>
            </a:fld>
            <a:endParaRPr lang="en-US"/>
          </a:p>
        </p:txBody>
      </p:sp>
    </p:spTree>
    <p:extLst>
      <p:ext uri="{BB962C8B-B14F-4D97-AF65-F5344CB8AC3E}">
        <p14:creationId xmlns:p14="http://schemas.microsoft.com/office/powerpoint/2010/main" val="412273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27</a:t>
            </a:fld>
            <a:endParaRPr lang="en-US"/>
          </a:p>
        </p:txBody>
      </p:sp>
    </p:spTree>
    <p:extLst>
      <p:ext uri="{BB962C8B-B14F-4D97-AF65-F5344CB8AC3E}">
        <p14:creationId xmlns:p14="http://schemas.microsoft.com/office/powerpoint/2010/main" val="413171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28</a:t>
            </a:fld>
            <a:endParaRPr lang="en-US"/>
          </a:p>
        </p:txBody>
      </p:sp>
    </p:spTree>
    <p:extLst>
      <p:ext uri="{BB962C8B-B14F-4D97-AF65-F5344CB8AC3E}">
        <p14:creationId xmlns:p14="http://schemas.microsoft.com/office/powerpoint/2010/main" val="62012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29</a:t>
            </a:fld>
            <a:endParaRPr lang="en-US"/>
          </a:p>
        </p:txBody>
      </p:sp>
    </p:spTree>
    <p:extLst>
      <p:ext uri="{BB962C8B-B14F-4D97-AF65-F5344CB8AC3E}">
        <p14:creationId xmlns:p14="http://schemas.microsoft.com/office/powerpoint/2010/main" val="4012164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30</a:t>
            </a:fld>
            <a:endParaRPr lang="en-US"/>
          </a:p>
        </p:txBody>
      </p:sp>
    </p:spTree>
    <p:extLst>
      <p:ext uri="{BB962C8B-B14F-4D97-AF65-F5344CB8AC3E}">
        <p14:creationId xmlns:p14="http://schemas.microsoft.com/office/powerpoint/2010/main" val="2205349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31</a:t>
            </a:fld>
            <a:endParaRPr lang="en-US"/>
          </a:p>
        </p:txBody>
      </p:sp>
    </p:spTree>
    <p:extLst>
      <p:ext uri="{BB962C8B-B14F-4D97-AF65-F5344CB8AC3E}">
        <p14:creationId xmlns:p14="http://schemas.microsoft.com/office/powerpoint/2010/main" val="131365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rPr>
              <a:t>Basishouding in gemeente De Bilt is juist behoud en geen ontwikkeling. Ontwikkeling wordt zelfs al heel snel als bedreiging in. Daarom toelichten dat juist als je niks doet, kachelt het achteruit. Uitleggen waarom dit aan elkaar verbonden is. </a:t>
            </a:r>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4</a:t>
            </a:fld>
            <a:endParaRPr lang="en-US"/>
          </a:p>
        </p:txBody>
      </p:sp>
    </p:spTree>
    <p:extLst>
      <p:ext uri="{BB962C8B-B14F-4D97-AF65-F5344CB8AC3E}">
        <p14:creationId xmlns:p14="http://schemas.microsoft.com/office/powerpoint/2010/main" val="197561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Wonen-traject </a:t>
            </a:r>
            <a:r>
              <a:rPr lang="nl-NL" noProof="0" dirty="0">
                <a:sym typeface="Wingdings" panose="05000000000000000000" pitchFamily="2" charset="2"/>
              </a:rPr>
              <a:t> </a:t>
            </a:r>
            <a:r>
              <a:rPr lang="nl-NL" noProof="0" dirty="0"/>
              <a:t>Adviezen vanuit het </a:t>
            </a:r>
            <a:r>
              <a:rPr lang="nl-NL" noProof="0" dirty="0" err="1"/>
              <a:t>SaW</a:t>
            </a:r>
            <a:r>
              <a:rPr lang="nl-NL" noProof="0" dirty="0"/>
              <a:t> over: identiteit, kwaliteit, randvoorwaarden ontwikkelingen/afwegingskader, locaties en bandbreedte ambities worden meegenomen in de koersnotitie die wij maken. Op basis daarvan gaan wij in fase 3 dialoog aan en worden de scenario’s onafhankelijk onderzocht op hun </a:t>
            </a:r>
            <a:r>
              <a:rPr lang="nl-NL" noProof="0" dirty="0" err="1"/>
              <a:t>milieu-effecten</a:t>
            </a:r>
            <a:r>
              <a:rPr lang="nl-NL" noProof="0" dirty="0"/>
              <a:t> (MER). De rest komt in woonvisie (doelgroepenbeleid etc.) en concrete locaties gaan we meteen mee aan de slag.</a:t>
            </a:r>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5</a:t>
            </a:fld>
            <a:endParaRPr lang="en-US"/>
          </a:p>
        </p:txBody>
      </p:sp>
    </p:spTree>
    <p:extLst>
      <p:ext uri="{BB962C8B-B14F-4D97-AF65-F5344CB8AC3E}">
        <p14:creationId xmlns:p14="http://schemas.microsoft.com/office/powerpoint/2010/main" val="396674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7</a:t>
            </a:fld>
            <a:endParaRPr lang="en-US"/>
          </a:p>
        </p:txBody>
      </p:sp>
    </p:spTree>
    <p:extLst>
      <p:ext uri="{BB962C8B-B14F-4D97-AF65-F5344CB8AC3E}">
        <p14:creationId xmlns:p14="http://schemas.microsoft.com/office/powerpoint/2010/main" val="21700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10</a:t>
            </a:fld>
            <a:endParaRPr lang="en-US"/>
          </a:p>
        </p:txBody>
      </p:sp>
    </p:spTree>
    <p:extLst>
      <p:ext uri="{BB962C8B-B14F-4D97-AF65-F5344CB8AC3E}">
        <p14:creationId xmlns:p14="http://schemas.microsoft.com/office/powerpoint/2010/main" val="252388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11</a:t>
            </a:fld>
            <a:endParaRPr lang="en-US"/>
          </a:p>
        </p:txBody>
      </p:sp>
    </p:spTree>
    <p:extLst>
      <p:ext uri="{BB962C8B-B14F-4D97-AF65-F5344CB8AC3E}">
        <p14:creationId xmlns:p14="http://schemas.microsoft.com/office/powerpoint/2010/main" val="54597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13</a:t>
            </a:fld>
            <a:endParaRPr lang="en-US"/>
          </a:p>
        </p:txBody>
      </p:sp>
    </p:spTree>
    <p:extLst>
      <p:ext uri="{BB962C8B-B14F-4D97-AF65-F5344CB8AC3E}">
        <p14:creationId xmlns:p14="http://schemas.microsoft.com/office/powerpoint/2010/main" val="12942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A0A86D-5024-4350-A9C6-9389693B08CB}" type="slidenum">
              <a:rPr lang="en-US" smtClean="0"/>
              <a:t>14</a:t>
            </a:fld>
            <a:endParaRPr lang="en-US"/>
          </a:p>
        </p:txBody>
      </p:sp>
    </p:spTree>
    <p:extLst>
      <p:ext uri="{BB962C8B-B14F-4D97-AF65-F5344CB8AC3E}">
        <p14:creationId xmlns:p14="http://schemas.microsoft.com/office/powerpoint/2010/main" val="327494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224B-FA27-4BCB-A26A-ADE45C59C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BA7C3-DC9D-406C-B076-C0EF547FD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FF5F6D-871C-4205-8D1F-4A75D2E3C6A1}"/>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7C2F35F7-EF06-45F2-B57F-6F048A3C7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B1CA4-B90D-4E32-901D-48FA8E2D7730}"/>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356961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E9B3-7C95-489C-8A32-221322090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8C582-CFBA-44E8-9DEF-3BDBC6D300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B17DE-6261-4E66-A4A9-D0E7D9D9378E}"/>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F7EC2ACC-BCE2-4B89-8021-528A0E04B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0424C-3425-45D1-A35B-4196E56F1758}"/>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4038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84659-4BF3-4C22-A102-68D558736B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D7050F-96F2-4453-A76B-BDA3FE8300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E29D8-7726-4466-ABEB-1288F7FE44F4}"/>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DD361D5F-5CAC-4BC5-B5B2-E67EE06CA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49DB4-AB6D-490B-97D2-DCC788148D54}"/>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02742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1EE9-276F-4ECC-914F-3840024B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04F50-AF49-4C03-830B-419E956A62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B5F91-1B6D-440D-B9E1-29FB3BD1D267}"/>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6FC2A01E-DFDC-45CD-8C59-1ACC09CF8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775F8-5AC9-4483-BDAA-960FCE9DDBA4}"/>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48084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3CE1-F66E-4EFB-A061-3D89731B7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AA2FD-0BB0-48E3-961D-415CA7A19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B03049-6C69-4CEC-82C8-8B99C16659B8}"/>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CC80A7B9-7A8C-4781-8527-07CB306F6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E066-AC32-4EBF-8C62-9F9C88D14B99}"/>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638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6EC4-6F49-4C22-9574-222E2B6DC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3788F-73D7-4BA8-A517-673D68DE4C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83F72-07E8-4522-BCD6-190E86E83B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B5A81-3252-41EF-8E89-7F2F734C12DA}"/>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6" name="Footer Placeholder 5">
            <a:extLst>
              <a:ext uri="{FF2B5EF4-FFF2-40B4-BE49-F238E27FC236}">
                <a16:creationId xmlns:a16="http://schemas.microsoft.com/office/drawing/2014/main" id="{0004087F-4B5D-4BCC-A8B7-6AD823B20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8DD92-971F-4EBE-82A7-ABE3B785D3C7}"/>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310588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DE5-DAA6-4AB4-ADAE-D4B0864AB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DC08B-144E-41B1-B2E2-DD0D97F62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881F46-A6AB-4DE4-830D-D42782E07C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572667-A2FE-4E9B-B0C0-1AB4FD8C0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0A267E-14B3-415C-9BD0-93A2400865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AB91A-F6A2-4D2C-803D-2B96DE11F80D}"/>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8" name="Footer Placeholder 7">
            <a:extLst>
              <a:ext uri="{FF2B5EF4-FFF2-40B4-BE49-F238E27FC236}">
                <a16:creationId xmlns:a16="http://schemas.microsoft.com/office/drawing/2014/main" id="{34F20F70-97D6-4A4B-83E9-F2DE6EA48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A4884-361A-4BDD-A109-580661DCFF1E}"/>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367345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796A-C94D-40D6-A532-B5030D215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19960D-4FE0-44C2-8E79-EA02757B0EA4}"/>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4" name="Footer Placeholder 3">
            <a:extLst>
              <a:ext uri="{FF2B5EF4-FFF2-40B4-BE49-F238E27FC236}">
                <a16:creationId xmlns:a16="http://schemas.microsoft.com/office/drawing/2014/main" id="{0BBC9FF4-BA2A-4F83-91EC-84FCCC9BB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A5C75-66DE-4C60-955C-C799276F26EF}"/>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25626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05E97-12E7-4C3D-9AA5-EBFC65702759}"/>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3" name="Footer Placeholder 2">
            <a:extLst>
              <a:ext uri="{FF2B5EF4-FFF2-40B4-BE49-F238E27FC236}">
                <a16:creationId xmlns:a16="http://schemas.microsoft.com/office/drawing/2014/main" id="{9525EBE5-1AF8-4A20-85BC-AF6314939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EC7D4C-E75D-4022-B23A-8EED484F99ED}"/>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187717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53C1-7859-4B7B-83ED-CBE533392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25BBE-A5F4-4139-A1E2-128DFC9C3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A9AD82-97A1-4C12-A331-06D9FEEB1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F93360-E200-4472-A28E-20B749438AF8}"/>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6" name="Footer Placeholder 5">
            <a:extLst>
              <a:ext uri="{FF2B5EF4-FFF2-40B4-BE49-F238E27FC236}">
                <a16:creationId xmlns:a16="http://schemas.microsoft.com/office/drawing/2014/main" id="{E34B9387-B863-4CDD-922B-D6EC8215C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1533D-ACE7-4A22-9109-6B53A4D1C03C}"/>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351637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90AC-FB79-4573-A675-21B5F35C8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B17C0-8AEC-4F51-9EB0-3F1F9FA2C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F1576-9819-4AE5-8F60-6A3A3901E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A9B03-8235-4947-B1E9-22457F9BCA39}"/>
              </a:ext>
            </a:extLst>
          </p:cNvPr>
          <p:cNvSpPr>
            <a:spLocks noGrp="1"/>
          </p:cNvSpPr>
          <p:nvPr>
            <p:ph type="dt" sz="half" idx="10"/>
          </p:nvPr>
        </p:nvSpPr>
        <p:spPr/>
        <p:txBody>
          <a:bodyPr/>
          <a:lstStyle/>
          <a:p>
            <a:fld id="{6FC24056-FCF2-42B5-B363-49EAD26F8DCA}" type="datetimeFigureOut">
              <a:rPr lang="en-US" smtClean="0"/>
              <a:t>4/20/2021</a:t>
            </a:fld>
            <a:endParaRPr lang="en-US"/>
          </a:p>
        </p:txBody>
      </p:sp>
      <p:sp>
        <p:nvSpPr>
          <p:cNvPr id="6" name="Footer Placeholder 5">
            <a:extLst>
              <a:ext uri="{FF2B5EF4-FFF2-40B4-BE49-F238E27FC236}">
                <a16:creationId xmlns:a16="http://schemas.microsoft.com/office/drawing/2014/main" id="{CE303FB9-4F6E-42F4-9E0B-6A259DC6A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571CE-F3BA-4B47-8232-C128D36D75B3}"/>
              </a:ext>
            </a:extLst>
          </p:cNvPr>
          <p:cNvSpPr>
            <a:spLocks noGrp="1"/>
          </p:cNvSpPr>
          <p:nvPr>
            <p:ph type="sldNum" sz="quarter" idx="12"/>
          </p:nvPr>
        </p:nvSpPr>
        <p:spPr/>
        <p:txBody>
          <a:bodyPr/>
          <a:lstStyle/>
          <a:p>
            <a:fld id="{8104C915-17D6-486A-86EC-048CBE10C825}" type="slidenum">
              <a:rPr lang="en-US" smtClean="0"/>
              <a:t>‹nr.›</a:t>
            </a:fld>
            <a:endParaRPr lang="en-US"/>
          </a:p>
        </p:txBody>
      </p:sp>
    </p:spTree>
    <p:extLst>
      <p:ext uri="{BB962C8B-B14F-4D97-AF65-F5344CB8AC3E}">
        <p14:creationId xmlns:p14="http://schemas.microsoft.com/office/powerpoint/2010/main" val="29443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3116-EE46-49BA-AF9B-CA43FFA14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CCFC0-B77B-44C8-A097-50FD5B1E6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6219E-49F0-4E39-A5A1-E39D165F6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24056-FCF2-42B5-B363-49EAD26F8DCA}" type="datetimeFigureOut">
              <a:rPr lang="en-US" smtClean="0"/>
              <a:t>4/20/2021</a:t>
            </a:fld>
            <a:endParaRPr lang="en-US"/>
          </a:p>
        </p:txBody>
      </p:sp>
      <p:sp>
        <p:nvSpPr>
          <p:cNvPr id="5" name="Footer Placeholder 4">
            <a:extLst>
              <a:ext uri="{FF2B5EF4-FFF2-40B4-BE49-F238E27FC236}">
                <a16:creationId xmlns:a16="http://schemas.microsoft.com/office/drawing/2014/main" id="{3E64ACBE-0631-4B94-AC44-AFCA522D6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D36C1-B418-4475-AD06-D82B86987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4C915-17D6-486A-86EC-048CBE10C825}" type="slidenum">
              <a:rPr lang="en-US" smtClean="0"/>
              <a:t>‹nr.›</a:t>
            </a:fld>
            <a:endParaRPr lang="en-US"/>
          </a:p>
        </p:txBody>
      </p:sp>
    </p:spTree>
    <p:extLst>
      <p:ext uri="{BB962C8B-B14F-4D97-AF65-F5344CB8AC3E}">
        <p14:creationId xmlns:p14="http://schemas.microsoft.com/office/powerpoint/2010/main" val="185602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hyperlink" Target="http://www.doemeedebilt.nl/" TargetMode="External"/><Relationship Id="rId4" Type="http://schemas.openxmlformats.org/officeDocument/2006/relationships/hyperlink" Target="mailto:omgevingsvisie@debilt.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4FAA3927-C37E-494D-8BDF-527955E5174E}"/>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E1F35E-9892-4FEF-BD72-1351948704E9}"/>
              </a:ext>
            </a:extLst>
          </p:cNvPr>
          <p:cNvSpPr txBox="1"/>
          <p:nvPr/>
        </p:nvSpPr>
        <p:spPr>
          <a:xfrm>
            <a:off x="742950" y="2607371"/>
            <a:ext cx="9988550" cy="2123658"/>
          </a:xfrm>
          <a:prstGeom prst="rect">
            <a:avLst/>
          </a:prstGeom>
          <a:noFill/>
        </p:spPr>
        <p:txBody>
          <a:bodyPr wrap="square" rtlCol="0" anchor="ctr">
            <a:spAutoFit/>
          </a:bodyPr>
          <a:lstStyle/>
          <a:p>
            <a:r>
              <a:rPr lang="nl-NL" sz="6600" b="1" dirty="0">
                <a:solidFill>
                  <a:schemeClr val="bg1"/>
                </a:solidFill>
              </a:rPr>
              <a:t>Omgevingsvisie De Bilt 2040</a:t>
            </a:r>
          </a:p>
          <a:p>
            <a:r>
              <a:rPr lang="nl-NL" sz="6600" b="1" dirty="0">
                <a:solidFill>
                  <a:schemeClr val="bg1"/>
                </a:solidFill>
              </a:rPr>
              <a:t>Toekomstavond Groenekan</a:t>
            </a:r>
          </a:p>
        </p:txBody>
      </p:sp>
      <p:sp>
        <p:nvSpPr>
          <p:cNvPr id="14" name="TextBox 13">
            <a:extLst>
              <a:ext uri="{FF2B5EF4-FFF2-40B4-BE49-F238E27FC236}">
                <a16:creationId xmlns:a16="http://schemas.microsoft.com/office/drawing/2014/main" id="{EF7CFD82-E86B-4261-9469-377E92B8D299}"/>
              </a:ext>
            </a:extLst>
          </p:cNvPr>
          <p:cNvSpPr txBox="1"/>
          <p:nvPr/>
        </p:nvSpPr>
        <p:spPr>
          <a:xfrm>
            <a:off x="958974" y="4681856"/>
            <a:ext cx="7805614" cy="369332"/>
          </a:xfrm>
          <a:prstGeom prst="rect">
            <a:avLst/>
          </a:prstGeom>
          <a:noFill/>
        </p:spPr>
        <p:txBody>
          <a:bodyPr wrap="square" lIns="0" tIns="0" rIns="0" bIns="0" rtlCol="0">
            <a:spAutoFit/>
          </a:bodyPr>
          <a:lstStyle/>
          <a:p>
            <a:r>
              <a:rPr lang="nl-NL" sz="2400" dirty="0">
                <a:solidFill>
                  <a:schemeClr val="bg1"/>
                </a:solidFill>
              </a:rPr>
              <a:t>20 april 2021 </a:t>
            </a:r>
            <a:endParaRPr lang="en-US" sz="2400" dirty="0">
              <a:solidFill>
                <a:schemeClr val="bg1"/>
              </a:solidFill>
            </a:endParaRPr>
          </a:p>
        </p:txBody>
      </p:sp>
      <p:pic>
        <p:nvPicPr>
          <p:cNvPr id="8" name="Afbeelding 7" descr="Afbeelding met tekst&#10;&#10;Automatisch gegenereerde beschrijving">
            <a:extLst>
              <a:ext uri="{FF2B5EF4-FFF2-40B4-BE49-F238E27FC236}">
                <a16:creationId xmlns:a16="http://schemas.microsoft.com/office/drawing/2014/main" id="{C89734E0-FEBE-4BF8-B931-8E9B54ECD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4000" y="5887765"/>
            <a:ext cx="1308101" cy="688840"/>
          </a:xfrm>
          <a:prstGeom prst="rect">
            <a:avLst/>
          </a:prstGeom>
        </p:spPr>
      </p:pic>
      <p:pic>
        <p:nvPicPr>
          <p:cNvPr id="2" name="Afbeelding 1" descr="Afbeelding met tekening, bord&#10;&#10;Automatisch gegenereerde beschrijving">
            <a:extLst>
              <a:ext uri="{FF2B5EF4-FFF2-40B4-BE49-F238E27FC236}">
                <a16:creationId xmlns:a16="http://schemas.microsoft.com/office/drawing/2014/main" id="{5A85F252-7F1F-475F-A73D-9247C5DD91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4588" y="6320644"/>
            <a:ext cx="1149940" cy="255961"/>
          </a:xfrm>
          <a:prstGeom prst="rect">
            <a:avLst/>
          </a:prstGeom>
        </p:spPr>
      </p:pic>
    </p:spTree>
    <p:extLst>
      <p:ext uri="{BB962C8B-B14F-4D97-AF65-F5344CB8AC3E}">
        <p14:creationId xmlns:p14="http://schemas.microsoft.com/office/powerpoint/2010/main" val="417733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1135002" y="430346"/>
            <a:ext cx="10808351" cy="677108"/>
          </a:xfrm>
          <a:prstGeom prst="rect">
            <a:avLst/>
          </a:prstGeom>
          <a:noFill/>
        </p:spPr>
        <p:txBody>
          <a:bodyPr wrap="square" lIns="0" tIns="0" rIns="0" bIns="0" rtlCol="0" anchor="t">
            <a:spAutoFit/>
          </a:bodyPr>
          <a:lstStyle/>
          <a:p>
            <a:r>
              <a:rPr lang="en-US" sz="4400" dirty="0" err="1">
                <a:solidFill>
                  <a:srgbClr val="FFC000"/>
                </a:solidFill>
                <a:latin typeface="+mj-lt"/>
              </a:rPr>
              <a:t>Groenekan</a:t>
            </a:r>
            <a:endParaRPr lang="nl-NL" sz="4400" dirty="0">
              <a:solidFill>
                <a:srgbClr val="FFC000"/>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10</a:t>
            </a:fld>
            <a:endParaRPr lang="en-US" dirty="0">
              <a:solidFill>
                <a:schemeClr val="bg1"/>
              </a:solidFill>
            </a:endParaRPr>
          </a:p>
        </p:txBody>
      </p:sp>
      <p:pic>
        <p:nvPicPr>
          <p:cNvPr id="10" name="Afbeelding 9" descr="Afbeelding met tekst&#10;&#10;Automatisch gegenereerde beschrijving">
            <a:extLst>
              <a:ext uri="{FF2B5EF4-FFF2-40B4-BE49-F238E27FC236}">
                <a16:creationId xmlns:a16="http://schemas.microsoft.com/office/drawing/2014/main" id="{5B4DE3B2-9F4C-4A38-882A-D136B94B4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1" name="Afbeelding 10" descr="Afbeelding met tekening, bord&#10;&#10;Automatisch gegenereerde beschrijving">
            <a:extLst>
              <a:ext uri="{FF2B5EF4-FFF2-40B4-BE49-F238E27FC236}">
                <a16:creationId xmlns:a16="http://schemas.microsoft.com/office/drawing/2014/main" id="{A6480E22-450B-4942-BB38-429F830CD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4" name="Afbeelding 3" descr="Afbeelding met boom, buiten, gras, lucht&#10;&#10;Automatisch gegenereerde beschrijving">
            <a:extLst>
              <a:ext uri="{FF2B5EF4-FFF2-40B4-BE49-F238E27FC236}">
                <a16:creationId xmlns:a16="http://schemas.microsoft.com/office/drawing/2014/main" id="{8D89CCDB-CC76-468C-96EA-F7D935DDA7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193" y="1521210"/>
            <a:ext cx="5767355" cy="3844903"/>
          </a:xfrm>
          <a:prstGeom prst="rect">
            <a:avLst/>
          </a:prstGeom>
        </p:spPr>
      </p:pic>
      <p:pic>
        <p:nvPicPr>
          <p:cNvPr id="6" name="Afbeelding 5" descr="Afbeelding met buiten, lucht&#10;&#10;Automatisch gegenereerde beschrijving">
            <a:extLst>
              <a:ext uri="{FF2B5EF4-FFF2-40B4-BE49-F238E27FC236}">
                <a16:creationId xmlns:a16="http://schemas.microsoft.com/office/drawing/2014/main" id="{3CBBED9E-01F5-4F66-B626-EA75815EE3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19336" y="4697033"/>
            <a:ext cx="4768793" cy="2160967"/>
          </a:xfrm>
          <a:prstGeom prst="rect">
            <a:avLst/>
          </a:prstGeom>
        </p:spPr>
      </p:pic>
      <p:pic>
        <p:nvPicPr>
          <p:cNvPr id="13" name="Afbeelding 12" descr="Afbeelding met gras, buiten, lucht, boom&#10;&#10;Automatisch gegenereerde beschrijving">
            <a:extLst>
              <a:ext uri="{FF2B5EF4-FFF2-40B4-BE49-F238E27FC236}">
                <a16:creationId xmlns:a16="http://schemas.microsoft.com/office/drawing/2014/main" id="{9455B3E1-4BEB-446A-9656-B0C0699EEE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24645" y="1506462"/>
            <a:ext cx="5767355" cy="3844903"/>
          </a:xfrm>
          <a:prstGeom prst="rect">
            <a:avLst/>
          </a:prstGeom>
        </p:spPr>
      </p:pic>
    </p:spTree>
    <p:extLst>
      <p:ext uri="{BB962C8B-B14F-4D97-AF65-F5344CB8AC3E}">
        <p14:creationId xmlns:p14="http://schemas.microsoft.com/office/powerpoint/2010/main" val="391875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742950" y="558836"/>
            <a:ext cx="10808351" cy="492443"/>
          </a:xfrm>
          <a:prstGeom prst="rect">
            <a:avLst/>
          </a:prstGeom>
          <a:noFill/>
        </p:spPr>
        <p:txBody>
          <a:bodyPr wrap="square" lIns="0" tIns="0" rIns="0" bIns="0" rtlCol="0" anchor="t">
            <a:spAutoFit/>
          </a:bodyPr>
          <a:lstStyle/>
          <a:p>
            <a:r>
              <a:rPr lang="en-US" sz="3200" dirty="0" err="1">
                <a:solidFill>
                  <a:srgbClr val="FFC000"/>
                </a:solidFill>
                <a:latin typeface="+mj-lt"/>
              </a:rPr>
              <a:t>Groenekan</a:t>
            </a:r>
            <a:r>
              <a:rPr lang="nl-NL" sz="3200" dirty="0">
                <a:solidFill>
                  <a:srgbClr val="FFC000"/>
                </a:solidFill>
                <a:latin typeface="+mj-lt"/>
              </a:rPr>
              <a:t>  </a:t>
            </a:r>
            <a:r>
              <a:rPr lang="nl-NL" sz="3200" dirty="0">
                <a:solidFill>
                  <a:srgbClr val="92D050"/>
                </a:solidFill>
                <a:latin typeface="+mj-lt"/>
              </a:rPr>
              <a:t>voorlopige aandachtspunten </a:t>
            </a: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11</a:t>
            </a:fld>
            <a:endParaRPr lang="en-US" dirty="0">
              <a:solidFill>
                <a:schemeClr val="bg1"/>
              </a:solidFill>
            </a:endParaRPr>
          </a:p>
        </p:txBody>
      </p:sp>
      <p:pic>
        <p:nvPicPr>
          <p:cNvPr id="10" name="Afbeelding 9" descr="Afbeelding met tekst&#10;&#10;Automatisch gegenereerde beschrijving">
            <a:extLst>
              <a:ext uri="{FF2B5EF4-FFF2-40B4-BE49-F238E27FC236}">
                <a16:creationId xmlns:a16="http://schemas.microsoft.com/office/drawing/2014/main" id="{5B4DE3B2-9F4C-4A38-882A-D136B94B4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1" name="Afbeelding 10" descr="Afbeelding met tekening, bord&#10;&#10;Automatisch gegenereerde beschrijving">
            <a:extLst>
              <a:ext uri="{FF2B5EF4-FFF2-40B4-BE49-F238E27FC236}">
                <a16:creationId xmlns:a16="http://schemas.microsoft.com/office/drawing/2014/main" id="{A6480E22-450B-4942-BB38-429F830CD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
        <p:nvSpPr>
          <p:cNvPr id="4" name="Rechthoek 3">
            <a:extLst>
              <a:ext uri="{FF2B5EF4-FFF2-40B4-BE49-F238E27FC236}">
                <a16:creationId xmlns:a16="http://schemas.microsoft.com/office/drawing/2014/main" id="{B1BCECC4-64D9-4D49-A92A-C6C335BC5476}"/>
              </a:ext>
            </a:extLst>
          </p:cNvPr>
          <p:cNvSpPr/>
          <p:nvPr/>
        </p:nvSpPr>
        <p:spPr>
          <a:xfrm>
            <a:off x="742950" y="1305341"/>
            <a:ext cx="7258050" cy="5509200"/>
          </a:xfrm>
          <a:prstGeom prst="rect">
            <a:avLst/>
          </a:prstGeom>
        </p:spPr>
        <p:txBody>
          <a:bodyPr wrap="square">
            <a:spAutoFit/>
          </a:bodyPr>
          <a:lstStyle/>
          <a:p>
            <a:pPr marL="285750" indent="-285750">
              <a:buFont typeface="Courier New" panose="02070309020205020404" pitchFamily="49" charset="0"/>
              <a:buChar char="o"/>
            </a:pPr>
            <a:r>
              <a:rPr lang="nl-NL" sz="2200" dirty="0">
                <a:solidFill>
                  <a:schemeClr val="bg1"/>
                </a:solidFill>
              </a:rPr>
              <a:t>Uitbreidingen moeten aansluiten op DNA Groenekan: dorp met een landelijke, natuurlijke uitstraling, met inachtneming van de bestaande beeldkwaliteit</a:t>
            </a:r>
          </a:p>
          <a:p>
            <a:pPr marL="285750" indent="-285750">
              <a:buFont typeface="Courier New" panose="02070309020205020404" pitchFamily="49" charset="0"/>
              <a:buChar char="o"/>
            </a:pPr>
            <a:r>
              <a:rPr lang="nl-NL" sz="2200" dirty="0">
                <a:solidFill>
                  <a:schemeClr val="bg1"/>
                </a:solidFill>
              </a:rPr>
              <a:t>Breng eerst alle bestaande bouwlocaties en geprojecteerde projecten in beeld en werk deze uit met de werkgroep minivisie Groenekan</a:t>
            </a:r>
          </a:p>
          <a:p>
            <a:pPr marL="285750" indent="-285750">
              <a:buFont typeface="Courier New" panose="02070309020205020404" pitchFamily="49" charset="0"/>
              <a:buChar char="o"/>
            </a:pPr>
            <a:r>
              <a:rPr lang="nl-NL" sz="2200" dirty="0">
                <a:solidFill>
                  <a:schemeClr val="bg1"/>
                </a:solidFill>
              </a:rPr>
              <a:t>Geen verdichting in of bij de kern </a:t>
            </a:r>
          </a:p>
          <a:p>
            <a:pPr marL="285750" indent="-285750">
              <a:buFont typeface="Courier New" panose="02070309020205020404" pitchFamily="49" charset="0"/>
              <a:buChar char="o"/>
            </a:pPr>
            <a:r>
              <a:rPr lang="nl-NL" sz="2200" dirty="0">
                <a:solidFill>
                  <a:schemeClr val="bg1"/>
                </a:solidFill>
              </a:rPr>
              <a:t>Zichtbaar duurzaam en toekomstbestendig bouwen (BENG)</a:t>
            </a:r>
          </a:p>
          <a:p>
            <a:pPr marL="285750" indent="-285750">
              <a:buFont typeface="Courier New" panose="02070309020205020404" pitchFamily="49" charset="0"/>
              <a:buChar char="o"/>
            </a:pPr>
            <a:r>
              <a:rPr lang="nl-NL" sz="2200" dirty="0">
                <a:solidFill>
                  <a:schemeClr val="bg1"/>
                </a:solidFill>
              </a:rPr>
              <a:t>Uitsluitend ruimte voor een samengestelde groep woningen; doorstroom voor ouderen, gecombineerd met starters, sociale woningbouw en </a:t>
            </a:r>
            <a:r>
              <a:rPr lang="nl-NL" sz="2200" dirty="0" err="1">
                <a:solidFill>
                  <a:schemeClr val="bg1"/>
                </a:solidFill>
              </a:rPr>
              <a:t>tiny</a:t>
            </a:r>
            <a:r>
              <a:rPr lang="nl-NL" sz="2200" dirty="0">
                <a:solidFill>
                  <a:schemeClr val="bg1"/>
                </a:solidFill>
              </a:rPr>
              <a:t> </a:t>
            </a:r>
            <a:r>
              <a:rPr lang="nl-NL" sz="2200" dirty="0" err="1">
                <a:solidFill>
                  <a:schemeClr val="bg1"/>
                </a:solidFill>
              </a:rPr>
              <a:t>houses</a:t>
            </a:r>
            <a:r>
              <a:rPr lang="nl-NL" sz="2200" dirty="0">
                <a:solidFill>
                  <a:schemeClr val="bg1"/>
                </a:solidFill>
              </a:rPr>
              <a:t> (geen gelaagde nieuwbouw) </a:t>
            </a:r>
          </a:p>
          <a:p>
            <a:pPr marL="285750" indent="-285750">
              <a:buFont typeface="Courier New" panose="02070309020205020404" pitchFamily="49" charset="0"/>
              <a:buChar char="o"/>
            </a:pPr>
            <a:r>
              <a:rPr lang="nl-NL" sz="2200" dirty="0">
                <a:solidFill>
                  <a:schemeClr val="bg1"/>
                </a:solidFill>
              </a:rPr>
              <a:t>Houd rekening met de ecologische zone</a:t>
            </a:r>
          </a:p>
          <a:p>
            <a:pPr marL="285750" indent="-285750">
              <a:buFont typeface="Courier New" panose="02070309020205020404" pitchFamily="49" charset="0"/>
              <a:buChar char="o"/>
            </a:pPr>
            <a:r>
              <a:rPr lang="nl-NL" sz="2200" dirty="0">
                <a:solidFill>
                  <a:schemeClr val="bg1"/>
                </a:solidFill>
              </a:rPr>
              <a:t>Houd rekening met verkeer en veiligheid</a:t>
            </a:r>
          </a:p>
          <a:p>
            <a:pPr marL="285750" indent="-285750">
              <a:buFont typeface="Courier New" panose="02070309020205020404" pitchFamily="49" charset="0"/>
              <a:buChar char="o"/>
            </a:pPr>
            <a:r>
              <a:rPr lang="nl-NL" sz="2200" dirty="0">
                <a:solidFill>
                  <a:schemeClr val="bg1"/>
                </a:solidFill>
              </a:rPr>
              <a:t>Opbrengsten moeten ten goede komen aan het dorp </a:t>
            </a:r>
            <a:r>
              <a:rPr lang="nl-NL" sz="2200" dirty="0"/>
              <a:t>(return)</a:t>
            </a:r>
          </a:p>
        </p:txBody>
      </p:sp>
      <p:pic>
        <p:nvPicPr>
          <p:cNvPr id="8" name="Afbeelding 7" descr="Afbeelding met gras, buiten, boom, lucht&#10;&#10;Automatisch gegenereerde beschrijving">
            <a:extLst>
              <a:ext uri="{FF2B5EF4-FFF2-40B4-BE49-F238E27FC236}">
                <a16:creationId xmlns:a16="http://schemas.microsoft.com/office/drawing/2014/main" id="{42A48E20-71C2-436C-9D2C-DD4BA473E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9935" y="3390285"/>
            <a:ext cx="3982065" cy="2654710"/>
          </a:xfrm>
          <a:prstGeom prst="rect">
            <a:avLst/>
          </a:prstGeom>
        </p:spPr>
      </p:pic>
    </p:spTree>
    <p:extLst>
      <p:ext uri="{BB962C8B-B14F-4D97-AF65-F5344CB8AC3E}">
        <p14:creationId xmlns:p14="http://schemas.microsoft.com/office/powerpoint/2010/main" val="61817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445009" y="363364"/>
            <a:ext cx="10808351" cy="553998"/>
          </a:xfrm>
          <a:prstGeom prst="rect">
            <a:avLst/>
          </a:prstGeom>
          <a:noFill/>
        </p:spPr>
        <p:txBody>
          <a:bodyPr wrap="square" lIns="0" tIns="0" rIns="0" bIns="0" rtlCol="0" anchor="t">
            <a:spAutoFit/>
          </a:bodyPr>
          <a:lstStyle/>
          <a:p>
            <a:r>
              <a:rPr lang="nl-NL" sz="3600" dirty="0">
                <a:solidFill>
                  <a:srgbClr val="FFC000"/>
                </a:solidFill>
                <a:latin typeface="+mj-lt"/>
              </a:rPr>
              <a:t>Kernkwaliteiten gemeente De Bilt </a:t>
            </a: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12</a:t>
            </a:fld>
            <a:endParaRPr lang="en-US" dirty="0">
              <a:solidFill>
                <a:schemeClr val="bg1"/>
              </a:solidFill>
            </a:endParaRPr>
          </a:p>
        </p:txBody>
      </p:sp>
      <p:sp>
        <p:nvSpPr>
          <p:cNvPr id="6" name="Tekstvak 5">
            <a:extLst>
              <a:ext uri="{FF2B5EF4-FFF2-40B4-BE49-F238E27FC236}">
                <a16:creationId xmlns:a16="http://schemas.microsoft.com/office/drawing/2014/main" id="{E6768B93-AEB1-4800-A872-88DF92999AF0}"/>
              </a:ext>
            </a:extLst>
          </p:cNvPr>
          <p:cNvSpPr txBox="1"/>
          <p:nvPr/>
        </p:nvSpPr>
        <p:spPr>
          <a:xfrm>
            <a:off x="371539" y="1346665"/>
            <a:ext cx="11571814" cy="1569660"/>
          </a:xfrm>
          <a:prstGeom prst="rect">
            <a:avLst/>
          </a:prstGeom>
          <a:noFill/>
        </p:spPr>
        <p:txBody>
          <a:bodyPr wrap="square" rtlCol="0">
            <a:spAutoFit/>
          </a:bodyPr>
          <a:lstStyle/>
          <a:p>
            <a:pPr marL="285750" indent="-285750">
              <a:buFont typeface="Courier New" panose="02070309020205020404" pitchFamily="49" charset="0"/>
              <a:buChar char="o"/>
            </a:pPr>
            <a:r>
              <a:rPr lang="nl-NL" sz="2400" dirty="0">
                <a:solidFill>
                  <a:schemeClr val="bg1"/>
                </a:solidFill>
              </a:rPr>
              <a:t>Historische landschappen</a:t>
            </a:r>
          </a:p>
          <a:p>
            <a:pPr marL="285750" indent="-285750">
              <a:buFont typeface="Courier New" panose="02070309020205020404" pitchFamily="49" charset="0"/>
              <a:buChar char="o"/>
            </a:pPr>
            <a:r>
              <a:rPr lang="nl-NL" sz="2400" dirty="0">
                <a:solidFill>
                  <a:schemeClr val="bg1"/>
                </a:solidFill>
              </a:rPr>
              <a:t>Prettige, groene en sociale leefomgeving</a:t>
            </a:r>
          </a:p>
          <a:p>
            <a:pPr marL="285750" indent="-285750">
              <a:buFont typeface="Courier New" panose="02070309020205020404" pitchFamily="49" charset="0"/>
              <a:buChar char="o"/>
            </a:pPr>
            <a:r>
              <a:rPr lang="nl-NL" sz="2400" dirty="0">
                <a:solidFill>
                  <a:schemeClr val="bg1"/>
                </a:solidFill>
              </a:rPr>
              <a:t>Centrale ligging in de metropoolregio Utrecht</a:t>
            </a:r>
          </a:p>
          <a:p>
            <a:pPr marL="285750" indent="-285750">
              <a:buFont typeface="Courier New" panose="02070309020205020404" pitchFamily="49" charset="0"/>
              <a:buChar char="o"/>
            </a:pPr>
            <a:r>
              <a:rPr lang="nl-NL" sz="2400" dirty="0">
                <a:solidFill>
                  <a:schemeClr val="bg1"/>
                </a:solidFill>
              </a:rPr>
              <a:t>Hoogwaardige kenniseconomie </a:t>
            </a:r>
          </a:p>
        </p:txBody>
      </p:sp>
      <p:pic>
        <p:nvPicPr>
          <p:cNvPr id="9" name="Afbeelding 8" descr="Afbeelding met tekst&#10;&#10;Automatisch gegenereerde beschrijving">
            <a:extLst>
              <a:ext uri="{FF2B5EF4-FFF2-40B4-BE49-F238E27FC236}">
                <a16:creationId xmlns:a16="http://schemas.microsoft.com/office/drawing/2014/main" id="{19A565B6-801B-414C-BFEB-EF28251370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0" name="Afbeelding 9" descr="Afbeelding met tekening, bord&#10;&#10;Automatisch gegenereerde beschrijving">
            <a:extLst>
              <a:ext uri="{FF2B5EF4-FFF2-40B4-BE49-F238E27FC236}">
                <a16:creationId xmlns:a16="http://schemas.microsoft.com/office/drawing/2014/main" id="{A4EC3605-CCFA-43BE-BDC7-A1E47B97A4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4" name="Afbeelding 3" descr="Afbeelding met gras, buiten, weg, baksteen&#10;&#10;Automatisch gegenereerde beschrijving">
            <a:extLst>
              <a:ext uri="{FF2B5EF4-FFF2-40B4-BE49-F238E27FC236}">
                <a16:creationId xmlns:a16="http://schemas.microsoft.com/office/drawing/2014/main" id="{DE7E002D-A785-4A90-803C-911864F948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4190" y="1022422"/>
            <a:ext cx="3907810" cy="2605206"/>
          </a:xfrm>
          <a:prstGeom prst="rect">
            <a:avLst/>
          </a:prstGeom>
        </p:spPr>
      </p:pic>
      <p:pic>
        <p:nvPicPr>
          <p:cNvPr id="11" name="Afbeelding 10" descr="Afbeelding met gras, koe, lucht, boom&#10;&#10;Automatisch gegenereerde beschrijving">
            <a:extLst>
              <a:ext uri="{FF2B5EF4-FFF2-40B4-BE49-F238E27FC236}">
                <a16:creationId xmlns:a16="http://schemas.microsoft.com/office/drawing/2014/main" id="{72FA72F7-AA7E-4F27-BD13-76C6187F1D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7908" y="2781994"/>
            <a:ext cx="2880360" cy="1920240"/>
          </a:xfrm>
          <a:prstGeom prst="rect">
            <a:avLst/>
          </a:prstGeom>
        </p:spPr>
      </p:pic>
      <p:pic>
        <p:nvPicPr>
          <p:cNvPr id="13" name="Afbeelding 12" descr="Afbeelding met boom, buiten, natuur, bos&#10;&#10;Automatisch gegenereerde beschrijving">
            <a:extLst>
              <a:ext uri="{FF2B5EF4-FFF2-40B4-BE49-F238E27FC236}">
                <a16:creationId xmlns:a16="http://schemas.microsoft.com/office/drawing/2014/main" id="{9EA1732A-8B82-45E1-BC4C-0DD56ACD26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03272" y="4160376"/>
            <a:ext cx="2988728" cy="1993921"/>
          </a:xfrm>
          <a:prstGeom prst="rect">
            <a:avLst/>
          </a:prstGeom>
        </p:spPr>
      </p:pic>
      <p:pic>
        <p:nvPicPr>
          <p:cNvPr id="15" name="Afbeelding 14" descr="Afbeelding met boom, buiten, persoon, mensen&#10;&#10;Automatisch gegenereerde beschrijving">
            <a:extLst>
              <a:ext uri="{FF2B5EF4-FFF2-40B4-BE49-F238E27FC236}">
                <a16:creationId xmlns:a16="http://schemas.microsoft.com/office/drawing/2014/main" id="{48DCD6F9-6EE7-4587-B398-DF0075A7C1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91953" y="4841761"/>
            <a:ext cx="3251403" cy="1828914"/>
          </a:xfrm>
          <a:prstGeom prst="rect">
            <a:avLst/>
          </a:prstGeom>
        </p:spPr>
      </p:pic>
      <p:pic>
        <p:nvPicPr>
          <p:cNvPr id="17" name="Afbeelding 16" descr="Afbeelding met gras, buiten, gebouw&#10;&#10;Automatisch gegenereerde beschrijving">
            <a:extLst>
              <a:ext uri="{FF2B5EF4-FFF2-40B4-BE49-F238E27FC236}">
                <a16:creationId xmlns:a16="http://schemas.microsoft.com/office/drawing/2014/main" id="{813556D4-C6EF-4156-9BAB-40433B2DF7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3116834"/>
            <a:ext cx="3185160" cy="2316480"/>
          </a:xfrm>
          <a:prstGeom prst="rect">
            <a:avLst/>
          </a:prstGeom>
        </p:spPr>
      </p:pic>
      <p:pic>
        <p:nvPicPr>
          <p:cNvPr id="19" name="Afbeelding 18" descr="Afbeelding met boom, buiten, water, meer&#10;&#10;Automatisch gegenereerde beschrijving">
            <a:extLst>
              <a:ext uri="{FF2B5EF4-FFF2-40B4-BE49-F238E27FC236}">
                <a16:creationId xmlns:a16="http://schemas.microsoft.com/office/drawing/2014/main" id="{0E7B5BA8-6BA2-48A0-8C5B-35F466D130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92932" y="4841761"/>
            <a:ext cx="2739105" cy="1828914"/>
          </a:xfrm>
          <a:prstGeom prst="rect">
            <a:avLst/>
          </a:prstGeom>
        </p:spPr>
      </p:pic>
    </p:spTree>
    <p:extLst>
      <p:ext uri="{BB962C8B-B14F-4D97-AF65-F5344CB8AC3E}">
        <p14:creationId xmlns:p14="http://schemas.microsoft.com/office/powerpoint/2010/main" val="116701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13</a:t>
            </a:fld>
            <a:endParaRPr lang="en-US" dirty="0">
              <a:solidFill>
                <a:schemeClr val="bg1"/>
              </a:solidFill>
            </a:endParaRPr>
          </a:p>
        </p:txBody>
      </p:sp>
      <p:sp>
        <p:nvSpPr>
          <p:cNvPr id="7" name="Tekstvak 6">
            <a:extLst>
              <a:ext uri="{FF2B5EF4-FFF2-40B4-BE49-F238E27FC236}">
                <a16:creationId xmlns:a16="http://schemas.microsoft.com/office/drawing/2014/main" id="{48E86180-5B63-488F-99ED-1146FB5CF88C}"/>
              </a:ext>
            </a:extLst>
          </p:cNvPr>
          <p:cNvSpPr txBox="1"/>
          <p:nvPr/>
        </p:nvSpPr>
        <p:spPr>
          <a:xfrm>
            <a:off x="311143" y="1892094"/>
            <a:ext cx="10631979" cy="3785652"/>
          </a:xfrm>
          <a:prstGeom prst="rect">
            <a:avLst/>
          </a:prstGeom>
          <a:noFill/>
        </p:spPr>
        <p:txBody>
          <a:bodyPr wrap="square" rtlCol="0">
            <a:spAutoFit/>
          </a:bodyPr>
          <a:lstStyle/>
          <a:p>
            <a:pPr marL="457200" indent="-457200">
              <a:buFont typeface="+mj-lt"/>
              <a:buAutoNum type="arabicPeriod"/>
            </a:pPr>
            <a:r>
              <a:rPr lang="nl-NL" sz="2400" dirty="0">
                <a:solidFill>
                  <a:schemeClr val="bg1"/>
                </a:solidFill>
              </a:rPr>
              <a:t>Welke van de kernkwaliteiten vindt u het beste passen bij gemeente De Bilt?</a:t>
            </a:r>
          </a:p>
          <a:p>
            <a:pPr marL="742950" lvl="1" indent="-285750">
              <a:buFont typeface="Courier New" panose="02070309020205020404" pitchFamily="49" charset="0"/>
              <a:buChar char="o"/>
            </a:pPr>
            <a:r>
              <a:rPr lang="nl-NL" sz="2000" dirty="0">
                <a:solidFill>
                  <a:schemeClr val="bg1"/>
                </a:solidFill>
              </a:rPr>
              <a:t>Historische landschappen</a:t>
            </a:r>
          </a:p>
          <a:p>
            <a:pPr marL="742950" lvl="1" indent="-285750">
              <a:buFont typeface="Courier New" panose="02070309020205020404" pitchFamily="49" charset="0"/>
              <a:buChar char="o"/>
            </a:pPr>
            <a:r>
              <a:rPr lang="nl-NL" sz="2000" dirty="0">
                <a:solidFill>
                  <a:schemeClr val="bg1"/>
                </a:solidFill>
              </a:rPr>
              <a:t>Centrale ligging in de metropoolregio Utrecht</a:t>
            </a:r>
          </a:p>
          <a:p>
            <a:pPr marL="742950" lvl="1" indent="-285750">
              <a:buFont typeface="Courier New" panose="02070309020205020404" pitchFamily="49" charset="0"/>
              <a:buChar char="o"/>
            </a:pPr>
            <a:r>
              <a:rPr lang="nl-NL" sz="2000" dirty="0">
                <a:solidFill>
                  <a:schemeClr val="bg1"/>
                </a:solidFill>
              </a:rPr>
              <a:t>Prettige, groene en sociale leefomgeving</a:t>
            </a:r>
          </a:p>
          <a:p>
            <a:pPr marL="742950" lvl="1" indent="-285750">
              <a:buFont typeface="Courier New" panose="02070309020205020404" pitchFamily="49" charset="0"/>
              <a:buChar char="o"/>
            </a:pPr>
            <a:r>
              <a:rPr lang="nl-NL" sz="2000" dirty="0">
                <a:solidFill>
                  <a:schemeClr val="bg1"/>
                </a:solidFill>
              </a:rPr>
              <a:t>Hoogwaardige kenniseconomie</a:t>
            </a:r>
          </a:p>
          <a:p>
            <a:pPr marL="742950" lvl="1" indent="-285750">
              <a:buFont typeface="Courier New" panose="02070309020205020404" pitchFamily="49" charset="0"/>
              <a:buChar char="o"/>
            </a:pPr>
            <a:r>
              <a:rPr lang="nl-NL" sz="2000" dirty="0">
                <a:solidFill>
                  <a:schemeClr val="bg1"/>
                </a:solidFill>
              </a:rPr>
              <a:t>Overig, namelijk ……… </a:t>
            </a:r>
          </a:p>
          <a:p>
            <a:pPr lvl="1"/>
            <a:endParaRPr lang="nl-NL" sz="2000" dirty="0">
              <a:solidFill>
                <a:schemeClr val="bg1"/>
              </a:solidFill>
            </a:endParaRPr>
          </a:p>
          <a:p>
            <a:pPr marL="457200" indent="-457200">
              <a:buFont typeface="+mj-lt"/>
              <a:buAutoNum type="arabicPeriod"/>
            </a:pPr>
            <a:r>
              <a:rPr lang="nl-NL" sz="2400" dirty="0">
                <a:solidFill>
                  <a:schemeClr val="bg1"/>
                </a:solidFill>
              </a:rPr>
              <a:t>Waarin onderscheidt uw dorp zich van de rest van gemeente De Bilt? </a:t>
            </a:r>
          </a:p>
          <a:p>
            <a:pPr marL="457200" indent="-457200">
              <a:buFont typeface="+mj-lt"/>
              <a:buAutoNum type="arabicPeriod"/>
            </a:pPr>
            <a:endParaRPr lang="nl-NL" sz="2400" dirty="0">
              <a:solidFill>
                <a:schemeClr val="bg1"/>
              </a:solidFill>
            </a:endParaRPr>
          </a:p>
          <a:p>
            <a:pPr marL="457200" indent="-457200">
              <a:buFont typeface="+mj-lt"/>
              <a:buAutoNum type="arabicPeriod"/>
            </a:pPr>
            <a:r>
              <a:rPr lang="nl-NL" sz="2400" dirty="0">
                <a:solidFill>
                  <a:schemeClr val="bg1"/>
                </a:solidFill>
              </a:rPr>
              <a:t>Welke kernkwaliteiten zou u willen toevoegen aan de gemeente De Bilt en/of uw dorp richting 2040? </a:t>
            </a:r>
          </a:p>
        </p:txBody>
      </p:sp>
      <p:sp>
        <p:nvSpPr>
          <p:cNvPr id="6" name="Tekstvak 5">
            <a:extLst>
              <a:ext uri="{FF2B5EF4-FFF2-40B4-BE49-F238E27FC236}">
                <a16:creationId xmlns:a16="http://schemas.microsoft.com/office/drawing/2014/main" id="{61265AC1-E14A-4D6E-B32D-1EBDE759589C}"/>
              </a:ext>
            </a:extLst>
          </p:cNvPr>
          <p:cNvSpPr txBox="1"/>
          <p:nvPr/>
        </p:nvSpPr>
        <p:spPr>
          <a:xfrm>
            <a:off x="248647" y="548207"/>
            <a:ext cx="8900763" cy="584775"/>
          </a:xfrm>
          <a:prstGeom prst="rect">
            <a:avLst/>
          </a:prstGeom>
          <a:noFill/>
        </p:spPr>
        <p:txBody>
          <a:bodyPr wrap="square" rtlCol="0">
            <a:spAutoFit/>
          </a:bodyPr>
          <a:lstStyle/>
          <a:p>
            <a:r>
              <a:rPr lang="en-US" sz="3200" b="1" dirty="0" err="1">
                <a:solidFill>
                  <a:srgbClr val="FFC000"/>
                </a:solidFill>
              </a:rPr>
              <a:t>Samen</a:t>
            </a:r>
            <a:r>
              <a:rPr lang="en-US" sz="3200" b="1" dirty="0">
                <a:solidFill>
                  <a:srgbClr val="FFC000"/>
                </a:solidFill>
              </a:rPr>
              <a:t> </a:t>
            </a:r>
            <a:r>
              <a:rPr lang="en-US" sz="3200" b="1" dirty="0" err="1">
                <a:solidFill>
                  <a:srgbClr val="FFC000"/>
                </a:solidFill>
              </a:rPr>
              <a:t>werken</a:t>
            </a:r>
            <a:r>
              <a:rPr lang="en-US" sz="3200" b="1" dirty="0">
                <a:solidFill>
                  <a:srgbClr val="FFC000"/>
                </a:solidFill>
              </a:rPr>
              <a:t> </a:t>
            </a:r>
            <a:r>
              <a:rPr lang="en-US" sz="3200" b="1" dirty="0" err="1">
                <a:solidFill>
                  <a:srgbClr val="FFC000"/>
                </a:solidFill>
              </a:rPr>
              <a:t>aan</a:t>
            </a:r>
            <a:r>
              <a:rPr lang="en-US" sz="3200" b="1" dirty="0">
                <a:solidFill>
                  <a:srgbClr val="FFC000"/>
                </a:solidFill>
              </a:rPr>
              <a:t> de omgevingsvisie – </a:t>
            </a:r>
            <a:r>
              <a:rPr lang="en-US" sz="3200" b="1" dirty="0" err="1">
                <a:solidFill>
                  <a:srgbClr val="FFC000"/>
                </a:solidFill>
              </a:rPr>
              <a:t>mentimeter</a:t>
            </a:r>
            <a:r>
              <a:rPr lang="en-US" sz="3200" b="1" dirty="0">
                <a:solidFill>
                  <a:srgbClr val="FFC000"/>
                </a:solidFill>
              </a:rPr>
              <a:t>  </a:t>
            </a:r>
            <a:endParaRPr lang="nl-NL" sz="2800" dirty="0">
              <a:solidFill>
                <a:srgbClr val="FFC000"/>
              </a:solidFill>
            </a:endParaRPr>
          </a:p>
        </p:txBody>
      </p:sp>
      <p:pic>
        <p:nvPicPr>
          <p:cNvPr id="8" name="Afbeelding 7" descr="Afbeelding met tekst&#10;&#10;Automatisch gegenereerde beschrijving">
            <a:extLst>
              <a:ext uri="{FF2B5EF4-FFF2-40B4-BE49-F238E27FC236}">
                <a16:creationId xmlns:a16="http://schemas.microsoft.com/office/drawing/2014/main" id="{25B30BE9-BF87-4348-9B68-013198577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9" name="Afbeelding 8" descr="Afbeelding met tekening, bord&#10;&#10;Automatisch gegenereerde beschrijving">
            <a:extLst>
              <a:ext uri="{FF2B5EF4-FFF2-40B4-BE49-F238E27FC236}">
                <a16:creationId xmlns:a16="http://schemas.microsoft.com/office/drawing/2014/main" id="{847B293E-E78B-42D8-857B-D90FBD5E5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Tree>
    <p:extLst>
      <p:ext uri="{BB962C8B-B14F-4D97-AF65-F5344CB8AC3E}">
        <p14:creationId xmlns:p14="http://schemas.microsoft.com/office/powerpoint/2010/main" val="87146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14</a:t>
            </a:fld>
            <a:endParaRPr lang="en-US" dirty="0">
              <a:solidFill>
                <a:schemeClr val="bg1"/>
              </a:solidFill>
            </a:endParaRPr>
          </a:p>
        </p:txBody>
      </p:sp>
      <p:sp>
        <p:nvSpPr>
          <p:cNvPr id="3" name="TextBox 45">
            <a:extLst>
              <a:ext uri="{FF2B5EF4-FFF2-40B4-BE49-F238E27FC236}">
                <a16:creationId xmlns:a16="http://schemas.microsoft.com/office/drawing/2014/main" id="{EFBA09CF-BDB2-4819-8586-7BBE90B2FE84}"/>
              </a:ext>
            </a:extLst>
          </p:cNvPr>
          <p:cNvSpPr txBox="1"/>
          <p:nvPr/>
        </p:nvSpPr>
        <p:spPr>
          <a:xfrm>
            <a:off x="690563" y="314325"/>
            <a:ext cx="10808351" cy="677108"/>
          </a:xfrm>
          <a:prstGeom prst="rect">
            <a:avLst/>
          </a:prstGeom>
          <a:noFill/>
        </p:spPr>
        <p:txBody>
          <a:bodyPr wrap="square" lIns="0" tIns="0" rIns="0" bIns="0" rtlCol="0" anchor="t">
            <a:spAutoFit/>
          </a:bodyPr>
          <a:lstStyle/>
          <a:p>
            <a:r>
              <a:rPr lang="nl-NL" sz="4400" dirty="0">
                <a:solidFill>
                  <a:srgbClr val="FFC000"/>
                </a:solidFill>
                <a:latin typeface="+mj-lt"/>
              </a:rPr>
              <a:t>Uiteen in ‘</a:t>
            </a:r>
            <a:r>
              <a:rPr lang="nl-NL" sz="4400" dirty="0" err="1">
                <a:solidFill>
                  <a:srgbClr val="FFC000"/>
                </a:solidFill>
                <a:latin typeface="+mj-lt"/>
              </a:rPr>
              <a:t>Breakoutrooms</a:t>
            </a:r>
            <a:r>
              <a:rPr lang="nl-NL" sz="4400" dirty="0">
                <a:solidFill>
                  <a:srgbClr val="FFC000"/>
                </a:solidFill>
                <a:latin typeface="+mj-lt"/>
              </a:rPr>
              <a:t>’ </a:t>
            </a:r>
          </a:p>
        </p:txBody>
      </p:sp>
      <p:sp>
        <p:nvSpPr>
          <p:cNvPr id="4" name="Tekstvak 3">
            <a:extLst>
              <a:ext uri="{FF2B5EF4-FFF2-40B4-BE49-F238E27FC236}">
                <a16:creationId xmlns:a16="http://schemas.microsoft.com/office/drawing/2014/main" id="{77FEF3B6-4FDB-43BE-B71A-8CAB4CB87B79}"/>
              </a:ext>
            </a:extLst>
          </p:cNvPr>
          <p:cNvSpPr txBox="1"/>
          <p:nvPr/>
        </p:nvSpPr>
        <p:spPr>
          <a:xfrm>
            <a:off x="677863" y="1713845"/>
            <a:ext cx="6835438" cy="4708981"/>
          </a:xfrm>
          <a:prstGeom prst="rect">
            <a:avLst/>
          </a:prstGeom>
          <a:noFill/>
        </p:spPr>
        <p:txBody>
          <a:bodyPr wrap="square" rtlCol="0">
            <a:spAutoFit/>
          </a:bodyPr>
          <a:lstStyle/>
          <a:p>
            <a:r>
              <a:rPr lang="nl-NL" sz="2000" b="1" dirty="0">
                <a:solidFill>
                  <a:srgbClr val="92D050"/>
                </a:solidFill>
              </a:rPr>
              <a:t>Themacluster 1 </a:t>
            </a:r>
          </a:p>
          <a:p>
            <a:pPr marL="800100" lvl="1" indent="-342900">
              <a:buFont typeface="Courier New" panose="02070309020205020404" pitchFamily="49" charset="0"/>
              <a:buChar char="o"/>
            </a:pPr>
            <a:r>
              <a:rPr lang="nl-NL" sz="2000" dirty="0">
                <a:solidFill>
                  <a:schemeClr val="bg1"/>
                </a:solidFill>
              </a:rPr>
              <a:t>Bodem, water en klimaatadaptatie </a:t>
            </a:r>
          </a:p>
          <a:p>
            <a:pPr marL="800100" lvl="1" indent="-342900">
              <a:buFont typeface="Courier New" panose="02070309020205020404" pitchFamily="49" charset="0"/>
              <a:buChar char="o"/>
            </a:pPr>
            <a:r>
              <a:rPr lang="nl-NL" sz="2000" dirty="0">
                <a:solidFill>
                  <a:schemeClr val="bg1"/>
                </a:solidFill>
              </a:rPr>
              <a:t>Natuur, groen en biodiversiteit</a:t>
            </a:r>
          </a:p>
          <a:p>
            <a:r>
              <a:rPr lang="nl-NL" sz="2000" b="1" dirty="0">
                <a:solidFill>
                  <a:srgbClr val="92D050"/>
                </a:solidFill>
              </a:rPr>
              <a:t>Themacluster 2 </a:t>
            </a:r>
          </a:p>
          <a:p>
            <a:pPr marL="800100" lvl="1" indent="-342900">
              <a:buFont typeface="Courier New" panose="02070309020205020404" pitchFamily="49" charset="0"/>
              <a:buChar char="o"/>
            </a:pPr>
            <a:r>
              <a:rPr lang="nl-NL" sz="2000" dirty="0">
                <a:solidFill>
                  <a:schemeClr val="bg1"/>
                </a:solidFill>
              </a:rPr>
              <a:t>Landschap, archeologie en cultuurhistorie </a:t>
            </a:r>
          </a:p>
          <a:p>
            <a:pPr marL="800100" lvl="1" indent="-342900">
              <a:buFont typeface="Courier New" panose="02070309020205020404" pitchFamily="49" charset="0"/>
              <a:buChar char="o"/>
            </a:pPr>
            <a:r>
              <a:rPr lang="nl-NL" sz="2000" dirty="0">
                <a:solidFill>
                  <a:schemeClr val="bg1"/>
                </a:solidFill>
              </a:rPr>
              <a:t>Vrije tijd </a:t>
            </a:r>
          </a:p>
          <a:p>
            <a:pPr marL="800100" lvl="1" indent="-342900">
              <a:buFont typeface="Courier New" panose="02070309020205020404" pitchFamily="49" charset="0"/>
              <a:buChar char="o"/>
            </a:pPr>
            <a:r>
              <a:rPr lang="nl-NL" sz="2000" dirty="0">
                <a:solidFill>
                  <a:schemeClr val="bg1"/>
                </a:solidFill>
              </a:rPr>
              <a:t>Energie </a:t>
            </a:r>
            <a:endParaRPr lang="nl-NL" sz="2000" b="1" dirty="0">
              <a:solidFill>
                <a:schemeClr val="bg1"/>
              </a:solidFill>
            </a:endParaRPr>
          </a:p>
          <a:p>
            <a:r>
              <a:rPr lang="nl-NL" sz="2000" b="1" dirty="0">
                <a:solidFill>
                  <a:srgbClr val="92D050"/>
                </a:solidFill>
              </a:rPr>
              <a:t>Themacluster 3 </a:t>
            </a:r>
          </a:p>
          <a:p>
            <a:pPr marL="800100" lvl="1" indent="-342900">
              <a:buFont typeface="Courier New" panose="02070309020205020404" pitchFamily="49" charset="0"/>
              <a:buChar char="o"/>
            </a:pPr>
            <a:r>
              <a:rPr lang="nl-NL" sz="2000" dirty="0">
                <a:solidFill>
                  <a:schemeClr val="bg1"/>
                </a:solidFill>
              </a:rPr>
              <a:t>Wonen en bevolking </a:t>
            </a:r>
          </a:p>
          <a:p>
            <a:pPr marL="800100" lvl="1" indent="-342900">
              <a:buFont typeface="Courier New" panose="02070309020205020404" pitchFamily="49" charset="0"/>
              <a:buChar char="o"/>
            </a:pPr>
            <a:r>
              <a:rPr lang="nl-NL" sz="2000" dirty="0">
                <a:solidFill>
                  <a:schemeClr val="bg1"/>
                </a:solidFill>
              </a:rPr>
              <a:t>Sociaal domein</a:t>
            </a:r>
          </a:p>
          <a:p>
            <a:pPr marL="800100" lvl="1" indent="-342900">
              <a:buFont typeface="Courier New" panose="02070309020205020404" pitchFamily="49" charset="0"/>
              <a:buChar char="o"/>
            </a:pPr>
            <a:r>
              <a:rPr lang="nl-NL" sz="2000" dirty="0">
                <a:solidFill>
                  <a:schemeClr val="bg1"/>
                </a:solidFill>
              </a:rPr>
              <a:t>Milieu en gezondheidsbescherming</a:t>
            </a:r>
          </a:p>
          <a:p>
            <a:r>
              <a:rPr lang="nl-NL" sz="2000" b="1" dirty="0">
                <a:solidFill>
                  <a:srgbClr val="92D050"/>
                </a:solidFill>
              </a:rPr>
              <a:t>Themacluster 4 </a:t>
            </a:r>
          </a:p>
          <a:p>
            <a:pPr marL="800100" lvl="1" indent="-342900">
              <a:buFont typeface="Courier New" panose="02070309020205020404" pitchFamily="49" charset="0"/>
              <a:buChar char="o"/>
            </a:pPr>
            <a:r>
              <a:rPr lang="nl-NL" sz="2000" dirty="0">
                <a:solidFill>
                  <a:schemeClr val="bg1"/>
                </a:solidFill>
              </a:rPr>
              <a:t>Mobiliteit en bereikbaarheid</a:t>
            </a:r>
          </a:p>
          <a:p>
            <a:pPr marL="800100" lvl="1" indent="-342900">
              <a:buFont typeface="Courier New" panose="02070309020205020404" pitchFamily="49" charset="0"/>
              <a:buChar char="o"/>
            </a:pPr>
            <a:r>
              <a:rPr lang="nl-NL" sz="2000" dirty="0">
                <a:solidFill>
                  <a:schemeClr val="bg1"/>
                </a:solidFill>
              </a:rPr>
              <a:t>Economie en werkgelegenheid</a:t>
            </a:r>
            <a:endParaRPr lang="nl-NL" sz="2000" b="1" dirty="0">
              <a:solidFill>
                <a:schemeClr val="bg1"/>
              </a:solidFill>
            </a:endParaRPr>
          </a:p>
          <a:p>
            <a:pPr marL="800100" lvl="1" indent="-342900">
              <a:buFont typeface="Courier New" panose="02070309020205020404" pitchFamily="49" charset="0"/>
              <a:buChar char="o"/>
            </a:pPr>
            <a:endParaRPr lang="nl-NL" sz="2000" dirty="0">
              <a:solidFill>
                <a:schemeClr val="bg1"/>
              </a:solidFill>
            </a:endParaRPr>
          </a:p>
        </p:txBody>
      </p:sp>
      <p:pic>
        <p:nvPicPr>
          <p:cNvPr id="19" name="Afbeelding 18" descr="Afbeelding met tekst&#10;&#10;Automatisch gegenereerde beschrijving">
            <a:extLst>
              <a:ext uri="{FF2B5EF4-FFF2-40B4-BE49-F238E27FC236}">
                <a16:creationId xmlns:a16="http://schemas.microsoft.com/office/drawing/2014/main" id="{0C189DFC-9496-42C0-AF3E-8664A33FE3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20" name="Afbeelding 19" descr="Afbeelding met tekening, bord&#10;&#10;Automatisch gegenereerde beschrijving">
            <a:extLst>
              <a:ext uri="{FF2B5EF4-FFF2-40B4-BE49-F238E27FC236}">
                <a16:creationId xmlns:a16="http://schemas.microsoft.com/office/drawing/2014/main" id="{F793D78B-3738-4BCE-A5EB-B66AE398F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1026" name="Picture 2" descr="Do's and Don'ts for Hosting Effective Virtual Breakout Sessions | BizBash">
            <a:extLst>
              <a:ext uri="{FF2B5EF4-FFF2-40B4-BE49-F238E27FC236}">
                <a16:creationId xmlns:a16="http://schemas.microsoft.com/office/drawing/2014/main" id="{A2218E4E-CC65-47CE-849D-14C87AF94B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104" y="2781918"/>
            <a:ext cx="3859249" cy="257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1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15</a:t>
            </a:fld>
            <a:endParaRPr lang="en-US" dirty="0">
              <a:solidFill>
                <a:schemeClr val="bg1"/>
              </a:solidFill>
            </a:endParaRPr>
          </a:p>
        </p:txBody>
      </p:sp>
      <p:sp>
        <p:nvSpPr>
          <p:cNvPr id="3" name="TextBox 45">
            <a:extLst>
              <a:ext uri="{FF2B5EF4-FFF2-40B4-BE49-F238E27FC236}">
                <a16:creationId xmlns:a16="http://schemas.microsoft.com/office/drawing/2014/main" id="{EFBA09CF-BDB2-4819-8586-7BBE90B2FE84}"/>
              </a:ext>
            </a:extLst>
          </p:cNvPr>
          <p:cNvSpPr txBox="1"/>
          <p:nvPr/>
        </p:nvSpPr>
        <p:spPr>
          <a:xfrm>
            <a:off x="961116" y="959052"/>
            <a:ext cx="10269768" cy="1905202"/>
          </a:xfrm>
          <a:prstGeom prst="rect">
            <a:avLst/>
          </a:prstGeom>
          <a:noFill/>
        </p:spPr>
        <p:txBody>
          <a:bodyPr wrap="square" lIns="0" tIns="0" rIns="0" bIns="0" rtlCol="0" anchor="t">
            <a:spAutoFit/>
          </a:bodyPr>
          <a:lstStyle/>
          <a:p>
            <a:pPr algn="ctr">
              <a:lnSpc>
                <a:spcPct val="150000"/>
              </a:lnSpc>
            </a:pPr>
            <a:r>
              <a:rPr lang="nl-NL" sz="4400" dirty="0">
                <a:solidFill>
                  <a:schemeClr val="bg1"/>
                </a:solidFill>
                <a:latin typeface="+mj-lt"/>
              </a:rPr>
              <a:t>Bodem, water en klimaatadaptatie </a:t>
            </a:r>
          </a:p>
          <a:p>
            <a:pPr algn="ctr">
              <a:lnSpc>
                <a:spcPct val="150000"/>
              </a:lnSpc>
            </a:pPr>
            <a:r>
              <a:rPr lang="nl-NL" sz="4400" dirty="0">
                <a:solidFill>
                  <a:schemeClr val="bg1"/>
                </a:solidFill>
                <a:latin typeface="+mj-lt"/>
              </a:rPr>
              <a:t>Natuur, groen en biodiversiteit</a:t>
            </a:r>
          </a:p>
        </p:txBody>
      </p:sp>
      <p:pic>
        <p:nvPicPr>
          <p:cNvPr id="7" name="Afbeelding 6" descr="Afbeelding met tekst&#10;&#10;Automatisch gegenereerde beschrijving">
            <a:extLst>
              <a:ext uri="{FF2B5EF4-FFF2-40B4-BE49-F238E27FC236}">
                <a16:creationId xmlns:a16="http://schemas.microsoft.com/office/drawing/2014/main" id="{B5118BA7-0AA6-4867-927B-929DF8942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0ABA8E1-0D9A-4AB3-9365-A123514D8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2050" name="Picture 2" descr="Biodiversity and the Financial Sector – Dutch Association of Investors for  Sustainable Development">
            <a:extLst>
              <a:ext uri="{FF2B5EF4-FFF2-40B4-BE49-F238E27FC236}">
                <a16:creationId xmlns:a16="http://schemas.microsoft.com/office/drawing/2014/main" id="{4CC15F76-9839-4155-82ED-8810D5210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558" y="3152468"/>
            <a:ext cx="3518207" cy="351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6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16</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366378" y="1837344"/>
            <a:ext cx="6699002" cy="2878040"/>
          </a:xfrm>
          <a:prstGeom prst="rect">
            <a:avLst/>
          </a:prstGeom>
          <a:noFill/>
        </p:spPr>
        <p:txBody>
          <a:bodyPr wrap="square" rtlCol="0">
            <a:spAutoFit/>
          </a:bodyPr>
          <a:lstStyle/>
          <a:p>
            <a:pPr marL="285750" indent="-285750">
              <a:buFont typeface="Arial" panose="020B0604020202020204" pitchFamily="34" charset="0"/>
              <a:buChar char="•"/>
            </a:pPr>
            <a:r>
              <a:rPr lang="nl-NL" sz="2200" dirty="0">
                <a:solidFill>
                  <a:schemeClr val="bg1"/>
                </a:solidFill>
              </a:rPr>
              <a:t>Bodemdaling westelijke veengronden (oxidatie, inklinking, extra C02 uitstoot) </a:t>
            </a:r>
          </a:p>
          <a:p>
            <a:pPr marL="285750" indent="-285750">
              <a:buFont typeface="Arial" panose="020B0604020202020204" pitchFamily="34" charset="0"/>
              <a:buChar char="•"/>
            </a:pPr>
            <a:r>
              <a:rPr lang="nl-NL" sz="2200" dirty="0">
                <a:solidFill>
                  <a:schemeClr val="bg1"/>
                </a:solidFill>
              </a:rPr>
              <a:t>Oostelijke zandgronden houden geen water vast</a:t>
            </a:r>
          </a:p>
          <a:p>
            <a:pPr marL="285750" indent="-285750">
              <a:buFont typeface="Arial" panose="020B0604020202020204" pitchFamily="34" charset="0"/>
              <a:buChar char="•"/>
            </a:pPr>
            <a:r>
              <a:rPr lang="nl-NL" sz="2200" dirty="0">
                <a:solidFill>
                  <a:schemeClr val="bg1"/>
                </a:solidFill>
              </a:rPr>
              <a:t>Drie grondwaterbeschermingsgebieden</a:t>
            </a:r>
            <a:endParaRPr lang="nl-NL" sz="2200" b="1" u="sng" dirty="0">
              <a:solidFill>
                <a:schemeClr val="bg1"/>
              </a:solidFill>
            </a:endParaRPr>
          </a:p>
          <a:p>
            <a:pPr marL="285750" indent="-285750">
              <a:buFont typeface="Arial" panose="020B0604020202020204" pitchFamily="34" charset="0"/>
              <a:buChar char="•"/>
            </a:pPr>
            <a:r>
              <a:rPr lang="nl-NL" sz="2200" dirty="0">
                <a:solidFill>
                  <a:schemeClr val="bg1"/>
                </a:solidFill>
              </a:rPr>
              <a:t>Toenemende kans op wateroverlast door piekbuien</a:t>
            </a:r>
          </a:p>
          <a:p>
            <a:pPr marL="285750" indent="-285750">
              <a:buFont typeface="Arial" panose="020B0604020202020204" pitchFamily="34" charset="0"/>
              <a:buChar char="•"/>
            </a:pPr>
            <a:r>
              <a:rPr lang="nl-NL" sz="2200" dirty="0">
                <a:solidFill>
                  <a:schemeClr val="bg1"/>
                </a:solidFill>
              </a:rPr>
              <a:t>Toenemende kans op droogte</a:t>
            </a:r>
          </a:p>
          <a:p>
            <a:pPr marL="285750" indent="-285750">
              <a:buFont typeface="Arial" panose="020B0604020202020204" pitchFamily="34" charset="0"/>
              <a:buChar char="•"/>
            </a:pPr>
            <a:r>
              <a:rPr lang="nl-NL" sz="2200" dirty="0">
                <a:solidFill>
                  <a:schemeClr val="bg1"/>
                </a:solidFill>
              </a:rPr>
              <a:t>Hitte-eiland in De Bilt en Bilthoven</a:t>
            </a:r>
          </a:p>
          <a:p>
            <a:pPr marL="285750" indent="-285750">
              <a:buFont typeface="Arial" panose="020B0604020202020204" pitchFamily="34" charset="0"/>
              <a:buChar char="•"/>
            </a:pPr>
            <a:r>
              <a:rPr lang="nl-NL" sz="2200" dirty="0">
                <a:solidFill>
                  <a:schemeClr val="bg1"/>
                </a:solidFill>
              </a:rPr>
              <a:t>Verhoogde kans op natuurbranden</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366378" y="622804"/>
            <a:ext cx="6170824" cy="584775"/>
          </a:xfrm>
          <a:prstGeom prst="rect">
            <a:avLst/>
          </a:prstGeom>
          <a:noFill/>
        </p:spPr>
        <p:txBody>
          <a:bodyPr wrap="square" rtlCol="0">
            <a:spAutoFit/>
          </a:bodyPr>
          <a:lstStyle/>
          <a:p>
            <a:r>
              <a:rPr lang="nl-NL" sz="3200" b="1" dirty="0">
                <a:solidFill>
                  <a:srgbClr val="FFC000"/>
                </a:solidFill>
              </a:rPr>
              <a:t>Bodem, water en klimaatadaptatie </a:t>
            </a:r>
            <a:endParaRPr lang="nl-NL" sz="3200" dirty="0">
              <a:solidFill>
                <a:srgbClr val="FFC000"/>
              </a:solidFill>
            </a:endParaRPr>
          </a:p>
        </p:txBody>
      </p:sp>
      <p:pic>
        <p:nvPicPr>
          <p:cNvPr id="4" name="Afbeelding 3">
            <a:extLst>
              <a:ext uri="{FF2B5EF4-FFF2-40B4-BE49-F238E27FC236}">
                <a16:creationId xmlns:a16="http://schemas.microsoft.com/office/drawing/2014/main" id="{7F7DD4E9-F16B-480C-9A01-4C870B7B31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3647" y="1612232"/>
            <a:ext cx="3519842" cy="3633536"/>
          </a:xfrm>
          <a:prstGeom prst="rect">
            <a:avLst/>
          </a:prstGeom>
        </p:spPr>
      </p:pic>
      <p:pic>
        <p:nvPicPr>
          <p:cNvPr id="6" name="Afbeelding 5">
            <a:extLst>
              <a:ext uri="{FF2B5EF4-FFF2-40B4-BE49-F238E27FC236}">
                <a16:creationId xmlns:a16="http://schemas.microsoft.com/office/drawing/2014/main" id="{78B9CA3C-9A26-4F28-9FC5-94E9F6C44C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85222" y="389857"/>
            <a:ext cx="1396534" cy="2600308"/>
          </a:xfrm>
          <a:prstGeom prst="rect">
            <a:avLst/>
          </a:prstGeom>
        </p:spPr>
      </p:pic>
      <p:pic>
        <p:nvPicPr>
          <p:cNvPr id="3" name="Afbeelding 2">
            <a:extLst>
              <a:ext uri="{FF2B5EF4-FFF2-40B4-BE49-F238E27FC236}">
                <a16:creationId xmlns:a16="http://schemas.microsoft.com/office/drawing/2014/main" id="{5D3C6361-5062-4DB5-AA63-04625D2F1E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907" y="3769101"/>
            <a:ext cx="2839144" cy="2953333"/>
          </a:xfrm>
          <a:prstGeom prst="rect">
            <a:avLst/>
          </a:prstGeom>
        </p:spPr>
      </p:pic>
      <p:pic>
        <p:nvPicPr>
          <p:cNvPr id="5" name="Afbeelding 4">
            <a:extLst>
              <a:ext uri="{FF2B5EF4-FFF2-40B4-BE49-F238E27FC236}">
                <a16:creationId xmlns:a16="http://schemas.microsoft.com/office/drawing/2014/main" id="{4E676640-9222-4976-9FB1-2D797F0FA74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04412" y="5110297"/>
            <a:ext cx="2664183" cy="1377815"/>
          </a:xfrm>
          <a:prstGeom prst="rect">
            <a:avLst/>
          </a:prstGeom>
        </p:spPr>
      </p:pic>
    </p:spTree>
    <p:extLst>
      <p:ext uri="{BB962C8B-B14F-4D97-AF65-F5344CB8AC3E}">
        <p14:creationId xmlns:p14="http://schemas.microsoft.com/office/powerpoint/2010/main" val="393167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17</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360219" y="2536448"/>
            <a:ext cx="6452315" cy="1785104"/>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Natura 2000-gebied Oostelijke Vechtplassen</a:t>
            </a:r>
          </a:p>
          <a:p>
            <a:pPr marL="285750" indent="-285750">
              <a:buFont typeface="Courier New" panose="02070309020205020404" pitchFamily="49" charset="0"/>
              <a:buChar char="o"/>
            </a:pPr>
            <a:r>
              <a:rPr lang="nl-NL" sz="2200" dirty="0">
                <a:solidFill>
                  <a:schemeClr val="bg1"/>
                </a:solidFill>
              </a:rPr>
              <a:t>Natuurnetwerk Nederland: bos- en weidelandschap</a:t>
            </a:r>
          </a:p>
          <a:p>
            <a:pPr marL="285750" indent="-285750">
              <a:buFont typeface="Courier New" panose="02070309020205020404" pitchFamily="49" charset="0"/>
              <a:buChar char="o"/>
            </a:pPr>
            <a:r>
              <a:rPr lang="nl-NL" sz="2200" dirty="0">
                <a:solidFill>
                  <a:schemeClr val="bg1"/>
                </a:solidFill>
              </a:rPr>
              <a:t>Veel groen in en om de dorpen </a:t>
            </a:r>
          </a:p>
          <a:p>
            <a:pPr marL="285750" indent="-285750">
              <a:buFont typeface="Courier New" panose="02070309020205020404" pitchFamily="49" charset="0"/>
              <a:buChar char="o"/>
            </a:pPr>
            <a:r>
              <a:rPr lang="nl-NL" sz="2200" dirty="0">
                <a:solidFill>
                  <a:schemeClr val="bg1"/>
                </a:solidFill>
              </a:rPr>
              <a:t>Natuurkwaliteit en biodiversiteit dreigt af te nemen (door wonen, energie, klimaat, stikstof)</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360219" y="523172"/>
            <a:ext cx="11471561" cy="584775"/>
          </a:xfrm>
          <a:prstGeom prst="rect">
            <a:avLst/>
          </a:prstGeom>
          <a:noFill/>
        </p:spPr>
        <p:txBody>
          <a:bodyPr wrap="square" rtlCol="0">
            <a:spAutoFit/>
          </a:bodyPr>
          <a:lstStyle/>
          <a:p>
            <a:r>
              <a:rPr lang="nl-NL" sz="3200" b="1" dirty="0">
                <a:solidFill>
                  <a:srgbClr val="FFC000"/>
                </a:solidFill>
              </a:rPr>
              <a:t>Natuur, groen en biodiversiteit </a:t>
            </a:r>
            <a:endParaRPr lang="nl-NL" sz="2800" dirty="0">
              <a:solidFill>
                <a:srgbClr val="FFC000"/>
              </a:solidFill>
            </a:endParaRPr>
          </a:p>
        </p:txBody>
      </p:sp>
      <p:pic>
        <p:nvPicPr>
          <p:cNvPr id="5" name="Afbeelding 4">
            <a:extLst>
              <a:ext uri="{FF2B5EF4-FFF2-40B4-BE49-F238E27FC236}">
                <a16:creationId xmlns:a16="http://schemas.microsoft.com/office/drawing/2014/main" id="{B027281C-AF53-49A8-AD99-3BD072248F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4477" y="623422"/>
            <a:ext cx="4901283" cy="5884434"/>
          </a:xfrm>
          <a:prstGeom prst="rect">
            <a:avLst/>
          </a:prstGeom>
        </p:spPr>
      </p:pic>
      <p:pic>
        <p:nvPicPr>
          <p:cNvPr id="9" name="Afbeelding 8">
            <a:extLst>
              <a:ext uri="{FF2B5EF4-FFF2-40B4-BE49-F238E27FC236}">
                <a16:creationId xmlns:a16="http://schemas.microsoft.com/office/drawing/2014/main" id="{D5A2FF0C-7998-47BB-A833-9689167B94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1491" y="4843889"/>
            <a:ext cx="2120824" cy="810903"/>
          </a:xfrm>
          <a:prstGeom prst="rect">
            <a:avLst/>
          </a:prstGeom>
        </p:spPr>
      </p:pic>
      <p:pic>
        <p:nvPicPr>
          <p:cNvPr id="8" name="Afbeelding 7">
            <a:extLst>
              <a:ext uri="{FF2B5EF4-FFF2-40B4-BE49-F238E27FC236}">
                <a16:creationId xmlns:a16="http://schemas.microsoft.com/office/drawing/2014/main" id="{A1231C86-45DB-4A97-B812-3B6803BBDC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31491" y="5780200"/>
            <a:ext cx="2120824" cy="727656"/>
          </a:xfrm>
          <a:prstGeom prst="rect">
            <a:avLst/>
          </a:prstGeom>
        </p:spPr>
      </p:pic>
    </p:spTree>
    <p:extLst>
      <p:ext uri="{BB962C8B-B14F-4D97-AF65-F5344CB8AC3E}">
        <p14:creationId xmlns:p14="http://schemas.microsoft.com/office/powerpoint/2010/main" val="364199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18</a:t>
            </a:fld>
            <a:endParaRPr lang="en-US" dirty="0">
              <a:solidFill>
                <a:schemeClr val="bg1"/>
              </a:solidFill>
            </a:endParaRPr>
          </a:p>
        </p:txBody>
      </p:sp>
      <p:sp>
        <p:nvSpPr>
          <p:cNvPr id="3" name="Tekstvak 2">
            <a:extLst>
              <a:ext uri="{FF2B5EF4-FFF2-40B4-BE49-F238E27FC236}">
                <a16:creationId xmlns:a16="http://schemas.microsoft.com/office/drawing/2014/main" id="{4DAA7091-C7C2-4888-A099-E021695A044A}"/>
              </a:ext>
            </a:extLst>
          </p:cNvPr>
          <p:cNvSpPr txBox="1"/>
          <p:nvPr/>
        </p:nvSpPr>
        <p:spPr>
          <a:xfrm>
            <a:off x="1338349" y="2782669"/>
            <a:ext cx="10544695" cy="646331"/>
          </a:xfrm>
          <a:prstGeom prst="rect">
            <a:avLst/>
          </a:prstGeom>
          <a:noFill/>
        </p:spPr>
        <p:txBody>
          <a:bodyPr wrap="square" rtlCol="0">
            <a:spAutoFit/>
          </a:bodyPr>
          <a:lstStyle/>
          <a:p>
            <a:r>
              <a:rPr lang="en-US" sz="3600" b="1" dirty="0" err="1">
                <a:solidFill>
                  <a:schemeClr val="bg1"/>
                </a:solidFill>
              </a:rPr>
              <a:t>Samen</a:t>
            </a:r>
            <a:r>
              <a:rPr lang="en-US" sz="3600" b="1" dirty="0">
                <a:solidFill>
                  <a:schemeClr val="bg1"/>
                </a:solidFill>
              </a:rPr>
              <a:t> </a:t>
            </a:r>
            <a:r>
              <a:rPr lang="en-US" sz="3600" b="1" dirty="0" err="1">
                <a:solidFill>
                  <a:schemeClr val="bg1"/>
                </a:solidFill>
              </a:rPr>
              <a:t>werken</a:t>
            </a:r>
            <a:r>
              <a:rPr lang="en-US" sz="3600" b="1" dirty="0">
                <a:solidFill>
                  <a:schemeClr val="bg1"/>
                </a:solidFill>
              </a:rPr>
              <a:t> </a:t>
            </a:r>
            <a:r>
              <a:rPr lang="en-US" sz="3600" b="1" dirty="0" err="1">
                <a:solidFill>
                  <a:schemeClr val="bg1"/>
                </a:solidFill>
              </a:rPr>
              <a:t>aan</a:t>
            </a:r>
            <a:r>
              <a:rPr lang="en-US" sz="3600" b="1" dirty="0">
                <a:solidFill>
                  <a:schemeClr val="bg1"/>
                </a:solidFill>
              </a:rPr>
              <a:t> de omgevingsvisie – </a:t>
            </a:r>
            <a:r>
              <a:rPr lang="en-US" sz="3600" b="1" dirty="0" err="1">
                <a:solidFill>
                  <a:schemeClr val="bg1"/>
                </a:solidFill>
              </a:rPr>
              <a:t>mentimeter</a:t>
            </a:r>
            <a:r>
              <a:rPr lang="en-US" sz="3600" b="1" dirty="0">
                <a:solidFill>
                  <a:schemeClr val="bg1"/>
                </a:solidFill>
              </a:rPr>
              <a:t>  </a:t>
            </a:r>
            <a:endParaRPr lang="nl-NL" sz="3200" dirty="0">
              <a:solidFill>
                <a:schemeClr val="bg1"/>
              </a:solidFill>
            </a:endParaRPr>
          </a:p>
        </p:txBody>
      </p:sp>
      <p:pic>
        <p:nvPicPr>
          <p:cNvPr id="6" name="Afbeelding 5" descr="Afbeelding met tekst&#10;&#10;Automatisch gegenereerde beschrijving">
            <a:extLst>
              <a:ext uri="{FF2B5EF4-FFF2-40B4-BE49-F238E27FC236}">
                <a16:creationId xmlns:a16="http://schemas.microsoft.com/office/drawing/2014/main" id="{CB116573-1EE7-422B-8348-88BBCB29A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7649925-5473-4AE7-84E0-2B13EE9E8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Tree>
    <p:extLst>
      <p:ext uri="{BB962C8B-B14F-4D97-AF65-F5344CB8AC3E}">
        <p14:creationId xmlns:p14="http://schemas.microsoft.com/office/powerpoint/2010/main" val="257029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19</a:t>
            </a:fld>
            <a:endParaRPr lang="en-US" dirty="0">
              <a:solidFill>
                <a:schemeClr val="bg1"/>
              </a:solidFill>
            </a:endParaRPr>
          </a:p>
        </p:txBody>
      </p:sp>
      <p:sp>
        <p:nvSpPr>
          <p:cNvPr id="3" name="TextBox 45">
            <a:extLst>
              <a:ext uri="{FF2B5EF4-FFF2-40B4-BE49-F238E27FC236}">
                <a16:creationId xmlns:a16="http://schemas.microsoft.com/office/drawing/2014/main" id="{EFBA09CF-BDB2-4819-8586-7BBE90B2FE84}"/>
              </a:ext>
            </a:extLst>
          </p:cNvPr>
          <p:cNvSpPr txBox="1"/>
          <p:nvPr/>
        </p:nvSpPr>
        <p:spPr>
          <a:xfrm>
            <a:off x="983592" y="1116976"/>
            <a:ext cx="10269768" cy="2920864"/>
          </a:xfrm>
          <a:prstGeom prst="rect">
            <a:avLst/>
          </a:prstGeom>
          <a:noFill/>
        </p:spPr>
        <p:txBody>
          <a:bodyPr wrap="square" lIns="0" tIns="0" rIns="0" bIns="0" rtlCol="0" anchor="t">
            <a:spAutoFit/>
          </a:bodyPr>
          <a:lstStyle/>
          <a:p>
            <a:pPr algn="ctr">
              <a:lnSpc>
                <a:spcPct val="150000"/>
              </a:lnSpc>
            </a:pPr>
            <a:r>
              <a:rPr lang="nl-NL" sz="4400" dirty="0">
                <a:solidFill>
                  <a:schemeClr val="bg1"/>
                </a:solidFill>
                <a:latin typeface="+mj-lt"/>
              </a:rPr>
              <a:t>Landschap, archeologie en cultuurhistorie</a:t>
            </a:r>
          </a:p>
          <a:p>
            <a:pPr algn="ctr">
              <a:lnSpc>
                <a:spcPct val="150000"/>
              </a:lnSpc>
            </a:pPr>
            <a:r>
              <a:rPr lang="nl-NL" sz="4400" dirty="0">
                <a:solidFill>
                  <a:schemeClr val="bg1"/>
                </a:solidFill>
                <a:latin typeface="+mj-lt"/>
              </a:rPr>
              <a:t>Vrije tijd</a:t>
            </a:r>
          </a:p>
          <a:p>
            <a:pPr algn="ctr">
              <a:lnSpc>
                <a:spcPct val="150000"/>
              </a:lnSpc>
            </a:pPr>
            <a:r>
              <a:rPr lang="nl-NL" sz="4400" dirty="0">
                <a:solidFill>
                  <a:schemeClr val="bg1"/>
                </a:solidFill>
                <a:latin typeface="+mj-lt"/>
              </a:rPr>
              <a:t>Energie</a:t>
            </a:r>
          </a:p>
        </p:txBody>
      </p:sp>
      <p:pic>
        <p:nvPicPr>
          <p:cNvPr id="7" name="Afbeelding 6" descr="Afbeelding met tekst&#10;&#10;Automatisch gegenereerde beschrijving">
            <a:extLst>
              <a:ext uri="{FF2B5EF4-FFF2-40B4-BE49-F238E27FC236}">
                <a16:creationId xmlns:a16="http://schemas.microsoft.com/office/drawing/2014/main" id="{B5118BA7-0AA6-4867-927B-929DF8942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0ABA8E1-0D9A-4AB3-9365-A123514D8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3074" name="Picture 2">
            <a:extLst>
              <a:ext uri="{FF2B5EF4-FFF2-40B4-BE49-F238E27FC236}">
                <a16:creationId xmlns:a16="http://schemas.microsoft.com/office/drawing/2014/main" id="{1FBF48CA-B61C-4459-881A-6EA327638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680" y="4199603"/>
            <a:ext cx="6064640" cy="234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8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77863" y="569479"/>
            <a:ext cx="3394740" cy="677108"/>
          </a:xfrm>
          <a:prstGeom prst="rect">
            <a:avLst/>
          </a:prstGeom>
          <a:noFill/>
        </p:spPr>
        <p:txBody>
          <a:bodyPr wrap="square" lIns="0" tIns="0" rIns="0" bIns="0" rtlCol="0" anchor="t">
            <a:spAutoFit/>
          </a:bodyPr>
          <a:lstStyle/>
          <a:p>
            <a:r>
              <a:rPr lang="en-US" sz="4400" dirty="0" err="1">
                <a:solidFill>
                  <a:srgbClr val="FFC000"/>
                </a:solidFill>
                <a:latin typeface="+mj-lt"/>
              </a:rPr>
              <a:t>Programma</a:t>
            </a:r>
            <a:endParaRPr lang="nl-NL" sz="4400" dirty="0">
              <a:solidFill>
                <a:srgbClr val="FFC000"/>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a:t>
            </a:fld>
            <a:endParaRPr lang="en-US" dirty="0">
              <a:solidFill>
                <a:schemeClr val="bg1"/>
              </a:solidFill>
            </a:endParaRPr>
          </a:p>
        </p:txBody>
      </p:sp>
      <p:sp>
        <p:nvSpPr>
          <p:cNvPr id="3" name="Tekstvak 2">
            <a:extLst>
              <a:ext uri="{FF2B5EF4-FFF2-40B4-BE49-F238E27FC236}">
                <a16:creationId xmlns:a16="http://schemas.microsoft.com/office/drawing/2014/main" id="{75F1826B-29B1-46AF-8413-2B53C1F3070A}"/>
              </a:ext>
            </a:extLst>
          </p:cNvPr>
          <p:cNvSpPr txBox="1"/>
          <p:nvPr/>
        </p:nvSpPr>
        <p:spPr>
          <a:xfrm>
            <a:off x="620186" y="1960066"/>
            <a:ext cx="11571814" cy="4154984"/>
          </a:xfrm>
          <a:prstGeom prst="rect">
            <a:avLst/>
          </a:prstGeom>
          <a:noFill/>
        </p:spPr>
        <p:txBody>
          <a:bodyPr wrap="square" rtlCol="0">
            <a:spAutoFit/>
          </a:bodyPr>
          <a:lstStyle/>
          <a:p>
            <a:r>
              <a:rPr lang="nl-NL" sz="2400" b="1" dirty="0">
                <a:solidFill>
                  <a:schemeClr val="bg1"/>
                </a:solidFill>
              </a:rPr>
              <a:t>19.30 – 19.45 uur </a:t>
            </a:r>
            <a:r>
              <a:rPr lang="nl-NL" sz="2400" dirty="0">
                <a:solidFill>
                  <a:schemeClr val="bg1"/>
                </a:solidFill>
              </a:rPr>
              <a:t>		</a:t>
            </a:r>
            <a:r>
              <a:rPr lang="nl-NL" sz="2400" dirty="0">
                <a:solidFill>
                  <a:srgbClr val="92D050"/>
                </a:solidFill>
              </a:rPr>
              <a:t>Welkom, uitleg proces en doel</a:t>
            </a:r>
          </a:p>
          <a:p>
            <a:pPr marL="3943350" lvl="8" indent="-285750">
              <a:buFont typeface="Courier New" panose="02070309020205020404" pitchFamily="49" charset="0"/>
              <a:buChar char="o"/>
            </a:pPr>
            <a:r>
              <a:rPr lang="nl-NL" sz="1600" dirty="0">
                <a:solidFill>
                  <a:schemeClr val="bg1"/>
                </a:solidFill>
              </a:rPr>
              <a:t>Omgevingswet + omgevingsvisie algemeen </a:t>
            </a:r>
          </a:p>
          <a:p>
            <a:pPr marL="3943350" lvl="8" indent="-285750">
              <a:buFont typeface="Courier New" panose="02070309020205020404" pitchFamily="49" charset="0"/>
              <a:buChar char="o"/>
            </a:pPr>
            <a:r>
              <a:rPr lang="nl-NL" sz="1600" dirty="0">
                <a:solidFill>
                  <a:schemeClr val="bg1"/>
                </a:solidFill>
              </a:rPr>
              <a:t>Proces,  doel en opzet van de avond </a:t>
            </a:r>
          </a:p>
          <a:p>
            <a:r>
              <a:rPr lang="nl-NL" sz="2400" b="1" dirty="0">
                <a:solidFill>
                  <a:schemeClr val="bg1"/>
                </a:solidFill>
              </a:rPr>
              <a:t>19.45 – 20.15 uur</a:t>
            </a:r>
            <a:r>
              <a:rPr lang="nl-NL" sz="2400" dirty="0">
                <a:solidFill>
                  <a:schemeClr val="bg1"/>
                </a:solidFill>
              </a:rPr>
              <a:t>		</a:t>
            </a:r>
            <a:r>
              <a:rPr lang="nl-NL" sz="2400" dirty="0">
                <a:solidFill>
                  <a:srgbClr val="92D050"/>
                </a:solidFill>
              </a:rPr>
              <a:t>Waar gaat het over?</a:t>
            </a:r>
          </a:p>
          <a:p>
            <a:pPr marL="3943350" lvl="8" indent="-285750">
              <a:buFont typeface="Courier New" panose="02070309020205020404" pitchFamily="49" charset="0"/>
              <a:buChar char="o"/>
            </a:pPr>
            <a:r>
              <a:rPr lang="nl-NL" sz="1600" dirty="0">
                <a:solidFill>
                  <a:schemeClr val="bg1"/>
                </a:solidFill>
              </a:rPr>
              <a:t>Majeure vraagstukken</a:t>
            </a:r>
          </a:p>
          <a:p>
            <a:pPr marL="3943350" lvl="8" indent="-285750">
              <a:buFont typeface="Courier New" panose="02070309020205020404" pitchFamily="49" charset="0"/>
              <a:buChar char="o"/>
            </a:pPr>
            <a:r>
              <a:rPr lang="nl-NL" sz="1600" dirty="0">
                <a:solidFill>
                  <a:schemeClr val="bg1"/>
                </a:solidFill>
              </a:rPr>
              <a:t>Regionale context </a:t>
            </a:r>
          </a:p>
          <a:p>
            <a:pPr marL="3943350" lvl="8" indent="-285750">
              <a:buFont typeface="Courier New" panose="02070309020205020404" pitchFamily="49" charset="0"/>
              <a:buChar char="o"/>
            </a:pPr>
            <a:r>
              <a:rPr lang="nl-NL" sz="1600" dirty="0">
                <a:solidFill>
                  <a:schemeClr val="bg1"/>
                </a:solidFill>
              </a:rPr>
              <a:t>Aandachtspunten Groenekan </a:t>
            </a:r>
          </a:p>
          <a:p>
            <a:pPr marL="3943350" lvl="8" indent="-285750">
              <a:buFont typeface="Courier New" panose="02070309020205020404" pitchFamily="49" charset="0"/>
              <a:buChar char="o"/>
            </a:pPr>
            <a:r>
              <a:rPr lang="nl-NL" sz="1600" dirty="0">
                <a:solidFill>
                  <a:schemeClr val="bg1"/>
                </a:solidFill>
              </a:rPr>
              <a:t>Benoemen kernkwaliteiten  </a:t>
            </a:r>
          </a:p>
          <a:p>
            <a:r>
              <a:rPr lang="nl-NL" sz="2400" b="1" dirty="0">
                <a:solidFill>
                  <a:schemeClr val="bg1"/>
                </a:solidFill>
              </a:rPr>
              <a:t>20.15 – 20.45 uur</a:t>
            </a:r>
            <a:r>
              <a:rPr lang="nl-NL" sz="2400" dirty="0">
                <a:solidFill>
                  <a:schemeClr val="bg1"/>
                </a:solidFill>
              </a:rPr>
              <a:t>		</a:t>
            </a:r>
            <a:r>
              <a:rPr lang="nl-NL" sz="2400" dirty="0">
                <a:solidFill>
                  <a:srgbClr val="92D050"/>
                </a:solidFill>
              </a:rPr>
              <a:t>Ronde 1, </a:t>
            </a:r>
            <a:r>
              <a:rPr lang="nl-NL" sz="2400" dirty="0">
                <a:solidFill>
                  <a:schemeClr val="bg1"/>
                </a:solidFill>
              </a:rPr>
              <a:t>knelpunten en oplossingen 2 themaclusters</a:t>
            </a:r>
          </a:p>
          <a:p>
            <a:r>
              <a:rPr lang="nl-NL" sz="2400" b="1" dirty="0">
                <a:solidFill>
                  <a:schemeClr val="bg1"/>
                </a:solidFill>
              </a:rPr>
              <a:t>20.45 – 20.50 uur</a:t>
            </a:r>
            <a:r>
              <a:rPr lang="nl-NL" sz="2400" dirty="0">
                <a:solidFill>
                  <a:schemeClr val="bg1"/>
                </a:solidFill>
              </a:rPr>
              <a:t>		Pauze </a:t>
            </a:r>
          </a:p>
          <a:p>
            <a:r>
              <a:rPr lang="nl-NL" sz="2400" b="1" dirty="0">
                <a:solidFill>
                  <a:schemeClr val="bg1"/>
                </a:solidFill>
              </a:rPr>
              <a:t>20.50 – 21.20 uur</a:t>
            </a:r>
            <a:r>
              <a:rPr lang="nl-NL" sz="2400" dirty="0">
                <a:solidFill>
                  <a:schemeClr val="bg1"/>
                </a:solidFill>
              </a:rPr>
              <a:t>		</a:t>
            </a:r>
            <a:r>
              <a:rPr lang="nl-NL" sz="2400" dirty="0">
                <a:solidFill>
                  <a:srgbClr val="92D050"/>
                </a:solidFill>
              </a:rPr>
              <a:t>Ronde 2</a:t>
            </a:r>
            <a:r>
              <a:rPr lang="nl-NL" sz="2400" dirty="0">
                <a:solidFill>
                  <a:schemeClr val="bg1"/>
                </a:solidFill>
              </a:rPr>
              <a:t>, knelpunten en oplossingen 2 themaclusters</a:t>
            </a:r>
          </a:p>
          <a:p>
            <a:r>
              <a:rPr lang="nl-NL" sz="2400" b="1" dirty="0">
                <a:solidFill>
                  <a:schemeClr val="bg1"/>
                </a:solidFill>
              </a:rPr>
              <a:t>21.20 – 21.30 uur	</a:t>
            </a:r>
            <a:r>
              <a:rPr lang="nl-NL" sz="2400" dirty="0">
                <a:solidFill>
                  <a:schemeClr val="bg1"/>
                </a:solidFill>
              </a:rPr>
              <a:t>	Afsluiting</a:t>
            </a:r>
          </a:p>
          <a:p>
            <a:endParaRPr lang="nl-NL" sz="2400" dirty="0">
              <a:solidFill>
                <a:schemeClr val="bg1"/>
              </a:solidFill>
            </a:endParaRPr>
          </a:p>
        </p:txBody>
      </p:sp>
      <p:pic>
        <p:nvPicPr>
          <p:cNvPr id="8" name="Afbeelding 7" descr="Afbeelding met tekening, bord&#10;&#10;Automatisch gegenereerde beschrijving">
            <a:extLst>
              <a:ext uri="{FF2B5EF4-FFF2-40B4-BE49-F238E27FC236}">
                <a16:creationId xmlns:a16="http://schemas.microsoft.com/office/drawing/2014/main" id="{1B23623E-A2E2-4866-9565-E39BA93A67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9" name="Afbeelding 8">
            <a:extLst>
              <a:ext uri="{FF2B5EF4-FFF2-40B4-BE49-F238E27FC236}">
                <a16:creationId xmlns:a16="http://schemas.microsoft.com/office/drawing/2014/main" id="{B9979C91-8A93-42F0-B628-89A65F930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41533" y="2039745"/>
            <a:ext cx="3311278" cy="1997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descr="Afbeelding met tekst&#10;&#10;Automatisch gegenereerde beschrijving">
            <a:extLst>
              <a:ext uri="{FF2B5EF4-FFF2-40B4-BE49-F238E27FC236}">
                <a16:creationId xmlns:a16="http://schemas.microsoft.com/office/drawing/2014/main" id="{8A0AE3B4-4CD3-4B09-93C6-9136123D3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spTree>
    <p:extLst>
      <p:ext uri="{BB962C8B-B14F-4D97-AF65-F5344CB8AC3E}">
        <p14:creationId xmlns:p14="http://schemas.microsoft.com/office/powerpoint/2010/main" val="105644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20</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191195" y="1983123"/>
            <a:ext cx="6873283" cy="3754874"/>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Rijk aan archeologie en cultuurhistorie, zoals forten, landgoederen en Nieuwe Hollandse waterlinie</a:t>
            </a:r>
          </a:p>
          <a:p>
            <a:pPr marL="285750" indent="-285750">
              <a:buFont typeface="Courier New" panose="02070309020205020404" pitchFamily="49" charset="0"/>
              <a:buChar char="o"/>
            </a:pPr>
            <a:r>
              <a:rPr lang="nl-NL" sz="2200" dirty="0">
                <a:solidFill>
                  <a:schemeClr val="bg1"/>
                </a:solidFill>
              </a:rPr>
              <a:t>Waardevol landschappelijk hart van de noordelijke Randstad:</a:t>
            </a:r>
          </a:p>
          <a:p>
            <a:pPr marL="742950" lvl="1" indent="-285750">
              <a:buFont typeface="Courier New" panose="02070309020205020404" pitchFamily="49" charset="0"/>
              <a:buChar char="o"/>
            </a:pPr>
            <a:r>
              <a:rPr lang="nl-NL" sz="2200" dirty="0">
                <a:solidFill>
                  <a:schemeClr val="bg1"/>
                </a:solidFill>
              </a:rPr>
              <a:t>Veenweidegebied</a:t>
            </a:r>
          </a:p>
          <a:p>
            <a:pPr marL="742950" lvl="1" indent="-285750">
              <a:buFont typeface="Courier New" panose="02070309020205020404" pitchFamily="49" charset="0"/>
              <a:buChar char="o"/>
            </a:pPr>
            <a:r>
              <a:rPr lang="nl-NL" sz="2200" dirty="0">
                <a:solidFill>
                  <a:schemeClr val="bg1"/>
                </a:solidFill>
              </a:rPr>
              <a:t>Utrechtse Heuvelrug</a:t>
            </a:r>
          </a:p>
          <a:p>
            <a:pPr marL="742950" lvl="1" indent="-285750">
              <a:buFont typeface="Courier New" panose="02070309020205020404" pitchFamily="49" charset="0"/>
              <a:buChar char="o"/>
            </a:pPr>
            <a:r>
              <a:rPr lang="nl-NL" sz="2200" dirty="0" err="1">
                <a:solidFill>
                  <a:schemeClr val="bg1"/>
                </a:solidFill>
              </a:rPr>
              <a:t>Coulissenlandschap</a:t>
            </a:r>
            <a:endParaRPr lang="nl-NL" sz="2200" dirty="0">
              <a:solidFill>
                <a:schemeClr val="bg1"/>
              </a:solidFill>
            </a:endParaRPr>
          </a:p>
          <a:p>
            <a:pPr marL="742950" lvl="1" indent="-285750">
              <a:buFont typeface="Courier New" panose="02070309020205020404" pitchFamily="49" charset="0"/>
              <a:buChar char="o"/>
            </a:pPr>
            <a:r>
              <a:rPr lang="nl-NL" sz="2200" dirty="0">
                <a:solidFill>
                  <a:schemeClr val="bg1"/>
                </a:solidFill>
              </a:rPr>
              <a:t>Rivierkleigebied van de Kromme Rijn</a:t>
            </a:r>
          </a:p>
          <a:p>
            <a:pPr marL="285750" lvl="1" indent="-285750">
              <a:buFont typeface="Courier New" panose="02070309020205020404" pitchFamily="49" charset="0"/>
              <a:buChar char="o"/>
            </a:pPr>
            <a:r>
              <a:rPr lang="nl-NL" sz="2200" dirty="0" err="1">
                <a:solidFill>
                  <a:schemeClr val="bg1"/>
                </a:solidFill>
              </a:rPr>
              <a:t>Verrommeling</a:t>
            </a:r>
            <a:r>
              <a:rPr lang="nl-NL" sz="2200" dirty="0">
                <a:solidFill>
                  <a:schemeClr val="bg1"/>
                </a:solidFill>
              </a:rPr>
              <a:t> landschap dreigt door wonen en energie</a:t>
            </a:r>
          </a:p>
          <a:p>
            <a:pPr marL="285750" lvl="1" indent="-285750">
              <a:buFont typeface="Courier New" panose="02070309020205020404" pitchFamily="49" charset="0"/>
              <a:buChar char="o"/>
            </a:pPr>
            <a:r>
              <a:rPr lang="nl-NL" sz="2200" dirty="0">
                <a:solidFill>
                  <a:schemeClr val="bg1"/>
                </a:solidFill>
              </a:rPr>
              <a:t>Toenemend belang voor dag- en verblijfsrecreanten</a:t>
            </a:r>
          </a:p>
          <a:p>
            <a:endParaRPr lang="nl-NL" dirty="0">
              <a:solidFill>
                <a:schemeClr val="bg1"/>
              </a:solidFill>
            </a:endParaRPr>
          </a:p>
        </p:txBody>
      </p:sp>
      <p:sp>
        <p:nvSpPr>
          <p:cNvPr id="20" name="Tekstvak 19">
            <a:extLst>
              <a:ext uri="{FF2B5EF4-FFF2-40B4-BE49-F238E27FC236}">
                <a16:creationId xmlns:a16="http://schemas.microsoft.com/office/drawing/2014/main" id="{70C43CF2-DD44-4A22-9735-7CD87EB646B5}"/>
              </a:ext>
            </a:extLst>
          </p:cNvPr>
          <p:cNvSpPr txBox="1"/>
          <p:nvPr/>
        </p:nvSpPr>
        <p:spPr>
          <a:xfrm>
            <a:off x="191195" y="466282"/>
            <a:ext cx="10740041" cy="584775"/>
          </a:xfrm>
          <a:prstGeom prst="rect">
            <a:avLst/>
          </a:prstGeom>
          <a:noFill/>
        </p:spPr>
        <p:txBody>
          <a:bodyPr wrap="square" rtlCol="0">
            <a:spAutoFit/>
          </a:bodyPr>
          <a:lstStyle/>
          <a:p>
            <a:r>
              <a:rPr lang="nl-NL" sz="3200" b="1" dirty="0">
                <a:solidFill>
                  <a:srgbClr val="FFC000"/>
                </a:solidFill>
              </a:rPr>
              <a:t>Landschap, archeologie en cultuurhistorie |Vrije tijd  </a:t>
            </a:r>
            <a:endParaRPr lang="nl-NL" sz="2800" dirty="0">
              <a:solidFill>
                <a:srgbClr val="FFC000"/>
              </a:solidFill>
            </a:endParaRPr>
          </a:p>
        </p:txBody>
      </p:sp>
      <p:pic>
        <p:nvPicPr>
          <p:cNvPr id="11" name="Afbeelding 10">
            <a:extLst>
              <a:ext uri="{FF2B5EF4-FFF2-40B4-BE49-F238E27FC236}">
                <a16:creationId xmlns:a16="http://schemas.microsoft.com/office/drawing/2014/main" id="{8FF6979E-E3E2-4A6C-966D-96412CE122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4388" y="1359599"/>
            <a:ext cx="4706417" cy="4896465"/>
          </a:xfrm>
          <a:prstGeom prst="rect">
            <a:avLst/>
          </a:prstGeom>
        </p:spPr>
      </p:pic>
      <p:pic>
        <p:nvPicPr>
          <p:cNvPr id="13" name="Afbeelding 12">
            <a:extLst>
              <a:ext uri="{FF2B5EF4-FFF2-40B4-BE49-F238E27FC236}">
                <a16:creationId xmlns:a16="http://schemas.microsoft.com/office/drawing/2014/main" id="{FEE3CB5B-2F78-436F-94BB-6EAB82CAF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2884" y="4739898"/>
            <a:ext cx="1888219" cy="2050026"/>
          </a:xfrm>
          <a:prstGeom prst="rect">
            <a:avLst/>
          </a:prstGeom>
        </p:spPr>
      </p:pic>
    </p:spTree>
    <p:extLst>
      <p:ext uri="{BB962C8B-B14F-4D97-AF65-F5344CB8AC3E}">
        <p14:creationId xmlns:p14="http://schemas.microsoft.com/office/powerpoint/2010/main" val="15322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21</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304454" y="2583815"/>
            <a:ext cx="6493566" cy="3721735"/>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sym typeface="Wingdings" panose="05000000000000000000" pitchFamily="2" charset="2"/>
              </a:rPr>
              <a:t>Regionale Energie Strategieën (RES) vragen om voldoende ruimte voor duurzame elektrische energieopwekking</a:t>
            </a:r>
          </a:p>
          <a:p>
            <a:pPr marL="285750" indent="-285750">
              <a:buFont typeface="Courier New" panose="02070309020205020404" pitchFamily="49" charset="0"/>
              <a:buChar char="o"/>
            </a:pPr>
            <a:r>
              <a:rPr lang="nl-NL" sz="2200" dirty="0">
                <a:solidFill>
                  <a:schemeClr val="bg1"/>
                </a:solidFill>
                <a:sym typeface="Wingdings" panose="05000000000000000000" pitchFamily="2" charset="2"/>
              </a:rPr>
              <a:t>Kansenkaart zon opgesteld</a:t>
            </a:r>
          </a:p>
          <a:p>
            <a:pPr marL="285750" indent="-285750">
              <a:buFont typeface="Courier New" panose="02070309020205020404" pitchFamily="49" charset="0"/>
              <a:buChar char="o"/>
            </a:pPr>
            <a:r>
              <a:rPr lang="nl-NL" sz="2200" dirty="0">
                <a:solidFill>
                  <a:schemeClr val="bg1"/>
                </a:solidFill>
                <a:sym typeface="Wingdings" panose="05000000000000000000" pitchFamily="2" charset="2"/>
              </a:rPr>
              <a:t>Mogelijk worden er gebieden voor windenergie verder onderzocht</a:t>
            </a:r>
          </a:p>
          <a:p>
            <a:pPr marL="285750" indent="-285750">
              <a:buFont typeface="Courier New" panose="02070309020205020404" pitchFamily="49" charset="0"/>
              <a:buChar char="o"/>
            </a:pPr>
            <a:r>
              <a:rPr lang="nl-NL" sz="2200" dirty="0">
                <a:solidFill>
                  <a:schemeClr val="bg1"/>
                </a:solidFill>
                <a:sym typeface="Wingdings" panose="05000000000000000000" pitchFamily="2" charset="2"/>
              </a:rPr>
              <a:t>2050 klimaatneutraal</a:t>
            </a:r>
          </a:p>
          <a:p>
            <a:pPr marL="285750" indent="-285750">
              <a:buFont typeface="Courier New" panose="02070309020205020404" pitchFamily="49" charset="0"/>
              <a:buChar char="o"/>
            </a:pPr>
            <a:endParaRPr lang="nl-NL" sz="1600" dirty="0">
              <a:solidFill>
                <a:schemeClr val="bg1"/>
              </a:solidFill>
              <a:sym typeface="Wingdings" panose="05000000000000000000" pitchFamily="2" charset="2"/>
            </a:endParaRPr>
          </a:p>
          <a:p>
            <a:endParaRPr lang="nl-NL" sz="1600" dirty="0">
              <a:solidFill>
                <a:schemeClr val="bg1"/>
              </a:solidFill>
              <a:sym typeface="Wingdings" panose="05000000000000000000" pitchFamily="2" charset="2"/>
            </a:endParaRPr>
          </a:p>
          <a:p>
            <a:pPr lvl="2"/>
            <a:endParaRPr lang="nl-NL" sz="1600" dirty="0">
              <a:solidFill>
                <a:schemeClr val="bg1"/>
              </a:solidFill>
              <a:sym typeface="Wingdings" panose="05000000000000000000" pitchFamily="2" charset="2"/>
            </a:endParaRPr>
          </a:p>
          <a:p>
            <a:pPr lvl="2"/>
            <a:endParaRPr lang="nl-NL" sz="1600" dirty="0">
              <a:solidFill>
                <a:schemeClr val="bg1"/>
              </a:solidFill>
            </a:endParaRPr>
          </a:p>
          <a:p>
            <a:pPr marL="285750" indent="-285750">
              <a:buFont typeface="Courier New" panose="02070309020205020404" pitchFamily="49" charset="0"/>
              <a:buChar char="o"/>
            </a:pPr>
            <a:endParaRPr lang="nl-NL" dirty="0">
              <a:solidFill>
                <a:schemeClr val="bg1"/>
              </a:solidFill>
            </a:endParaRPr>
          </a:p>
        </p:txBody>
      </p:sp>
      <p:sp>
        <p:nvSpPr>
          <p:cNvPr id="20" name="Tekstvak 19">
            <a:extLst>
              <a:ext uri="{FF2B5EF4-FFF2-40B4-BE49-F238E27FC236}">
                <a16:creationId xmlns:a16="http://schemas.microsoft.com/office/drawing/2014/main" id="{70C43CF2-DD44-4A22-9735-7CD87EB646B5}"/>
              </a:ext>
            </a:extLst>
          </p:cNvPr>
          <p:cNvSpPr txBox="1"/>
          <p:nvPr/>
        </p:nvSpPr>
        <p:spPr>
          <a:xfrm>
            <a:off x="350007" y="492215"/>
            <a:ext cx="2271786" cy="584775"/>
          </a:xfrm>
          <a:prstGeom prst="rect">
            <a:avLst/>
          </a:prstGeom>
          <a:noFill/>
        </p:spPr>
        <p:txBody>
          <a:bodyPr wrap="square" rtlCol="0">
            <a:spAutoFit/>
          </a:bodyPr>
          <a:lstStyle/>
          <a:p>
            <a:r>
              <a:rPr lang="nl-NL" sz="3200" b="1" dirty="0">
                <a:solidFill>
                  <a:srgbClr val="FFC000"/>
                </a:solidFill>
              </a:rPr>
              <a:t>Energie</a:t>
            </a:r>
            <a:r>
              <a:rPr lang="nl-NL" sz="3200" b="1" dirty="0">
                <a:solidFill>
                  <a:schemeClr val="bg1"/>
                </a:solidFill>
              </a:rPr>
              <a:t> </a:t>
            </a:r>
            <a:r>
              <a:rPr lang="nl-NL" sz="2800" b="1" dirty="0">
                <a:solidFill>
                  <a:schemeClr val="bg1"/>
                </a:solidFill>
              </a:rPr>
              <a:t> </a:t>
            </a:r>
            <a:endParaRPr lang="nl-NL" sz="2800" dirty="0">
              <a:solidFill>
                <a:schemeClr val="bg1"/>
              </a:solidFill>
            </a:endParaRPr>
          </a:p>
        </p:txBody>
      </p:sp>
      <p:pic>
        <p:nvPicPr>
          <p:cNvPr id="8" name="Afbeelding 7">
            <a:extLst>
              <a:ext uri="{FF2B5EF4-FFF2-40B4-BE49-F238E27FC236}">
                <a16:creationId xmlns:a16="http://schemas.microsoft.com/office/drawing/2014/main" id="{BEFA61C5-A72F-49AB-BB26-143DFF522230}"/>
              </a:ext>
            </a:extLst>
          </p:cNvPr>
          <p:cNvPicPr>
            <a:picLocks noChangeAspect="1"/>
          </p:cNvPicPr>
          <p:nvPr/>
        </p:nvPicPr>
        <p:blipFill rotWithShape="1">
          <a:blip r:embed="rId3"/>
          <a:srcRect l="33462" t="18872" r="9450"/>
          <a:stretch/>
        </p:blipFill>
        <p:spPr>
          <a:xfrm>
            <a:off x="6563555" y="2031365"/>
            <a:ext cx="5436716" cy="4104528"/>
          </a:xfrm>
          <a:prstGeom prst="rect">
            <a:avLst/>
          </a:prstGeom>
        </p:spPr>
      </p:pic>
    </p:spTree>
    <p:extLst>
      <p:ext uri="{BB962C8B-B14F-4D97-AF65-F5344CB8AC3E}">
        <p14:creationId xmlns:p14="http://schemas.microsoft.com/office/powerpoint/2010/main" val="62514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22</a:t>
            </a:fld>
            <a:endParaRPr lang="en-US" dirty="0">
              <a:solidFill>
                <a:schemeClr val="bg1"/>
              </a:solidFill>
            </a:endParaRPr>
          </a:p>
        </p:txBody>
      </p:sp>
      <p:sp>
        <p:nvSpPr>
          <p:cNvPr id="3" name="Tekstvak 2">
            <a:extLst>
              <a:ext uri="{FF2B5EF4-FFF2-40B4-BE49-F238E27FC236}">
                <a16:creationId xmlns:a16="http://schemas.microsoft.com/office/drawing/2014/main" id="{4DAA7091-C7C2-4888-A099-E021695A044A}"/>
              </a:ext>
            </a:extLst>
          </p:cNvPr>
          <p:cNvSpPr txBox="1"/>
          <p:nvPr/>
        </p:nvSpPr>
        <p:spPr>
          <a:xfrm>
            <a:off x="1338349" y="2782669"/>
            <a:ext cx="10544695" cy="646331"/>
          </a:xfrm>
          <a:prstGeom prst="rect">
            <a:avLst/>
          </a:prstGeom>
          <a:noFill/>
        </p:spPr>
        <p:txBody>
          <a:bodyPr wrap="square" rtlCol="0">
            <a:spAutoFit/>
          </a:bodyPr>
          <a:lstStyle/>
          <a:p>
            <a:r>
              <a:rPr lang="en-US" sz="3600" b="1" dirty="0" err="1">
                <a:solidFill>
                  <a:schemeClr val="bg1"/>
                </a:solidFill>
              </a:rPr>
              <a:t>Samen</a:t>
            </a:r>
            <a:r>
              <a:rPr lang="en-US" sz="3600" b="1" dirty="0">
                <a:solidFill>
                  <a:schemeClr val="bg1"/>
                </a:solidFill>
              </a:rPr>
              <a:t> </a:t>
            </a:r>
            <a:r>
              <a:rPr lang="en-US" sz="3600" b="1" dirty="0" err="1">
                <a:solidFill>
                  <a:schemeClr val="bg1"/>
                </a:solidFill>
              </a:rPr>
              <a:t>werken</a:t>
            </a:r>
            <a:r>
              <a:rPr lang="en-US" sz="3600" b="1" dirty="0">
                <a:solidFill>
                  <a:schemeClr val="bg1"/>
                </a:solidFill>
              </a:rPr>
              <a:t> </a:t>
            </a:r>
            <a:r>
              <a:rPr lang="en-US" sz="3600" b="1" dirty="0" err="1">
                <a:solidFill>
                  <a:schemeClr val="bg1"/>
                </a:solidFill>
              </a:rPr>
              <a:t>aan</a:t>
            </a:r>
            <a:r>
              <a:rPr lang="en-US" sz="3600" b="1" dirty="0">
                <a:solidFill>
                  <a:schemeClr val="bg1"/>
                </a:solidFill>
              </a:rPr>
              <a:t> de omgevingsvisie – </a:t>
            </a:r>
            <a:r>
              <a:rPr lang="en-US" sz="3600" b="1" dirty="0" err="1">
                <a:solidFill>
                  <a:schemeClr val="bg1"/>
                </a:solidFill>
              </a:rPr>
              <a:t>mentimeter</a:t>
            </a:r>
            <a:r>
              <a:rPr lang="en-US" sz="3600" b="1" dirty="0">
                <a:solidFill>
                  <a:schemeClr val="bg1"/>
                </a:solidFill>
              </a:rPr>
              <a:t>  </a:t>
            </a:r>
            <a:endParaRPr lang="nl-NL" sz="3200" dirty="0">
              <a:solidFill>
                <a:schemeClr val="bg1"/>
              </a:solidFill>
            </a:endParaRPr>
          </a:p>
        </p:txBody>
      </p:sp>
      <p:pic>
        <p:nvPicPr>
          <p:cNvPr id="6" name="Afbeelding 5" descr="Afbeelding met tekst&#10;&#10;Automatisch gegenereerde beschrijving">
            <a:extLst>
              <a:ext uri="{FF2B5EF4-FFF2-40B4-BE49-F238E27FC236}">
                <a16:creationId xmlns:a16="http://schemas.microsoft.com/office/drawing/2014/main" id="{CB116573-1EE7-422B-8348-88BBCB29A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7649925-5473-4AE7-84E0-2B13EE9E8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Tree>
    <p:extLst>
      <p:ext uri="{BB962C8B-B14F-4D97-AF65-F5344CB8AC3E}">
        <p14:creationId xmlns:p14="http://schemas.microsoft.com/office/powerpoint/2010/main" val="101132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23</a:t>
            </a:fld>
            <a:endParaRPr lang="en-US" dirty="0">
              <a:solidFill>
                <a:schemeClr val="bg1"/>
              </a:solidFill>
            </a:endParaRPr>
          </a:p>
        </p:txBody>
      </p:sp>
      <p:sp>
        <p:nvSpPr>
          <p:cNvPr id="3" name="TextBox 45">
            <a:extLst>
              <a:ext uri="{FF2B5EF4-FFF2-40B4-BE49-F238E27FC236}">
                <a16:creationId xmlns:a16="http://schemas.microsoft.com/office/drawing/2014/main" id="{EFBA09CF-BDB2-4819-8586-7BBE90B2FE84}"/>
              </a:ext>
            </a:extLst>
          </p:cNvPr>
          <p:cNvSpPr txBox="1"/>
          <p:nvPr/>
        </p:nvSpPr>
        <p:spPr>
          <a:xfrm>
            <a:off x="1145824" y="1116976"/>
            <a:ext cx="10269768" cy="2920864"/>
          </a:xfrm>
          <a:prstGeom prst="rect">
            <a:avLst/>
          </a:prstGeom>
          <a:noFill/>
        </p:spPr>
        <p:txBody>
          <a:bodyPr wrap="square" lIns="0" tIns="0" rIns="0" bIns="0" rtlCol="0" anchor="t">
            <a:spAutoFit/>
          </a:bodyPr>
          <a:lstStyle/>
          <a:p>
            <a:pPr algn="ctr">
              <a:lnSpc>
                <a:spcPct val="150000"/>
              </a:lnSpc>
            </a:pPr>
            <a:r>
              <a:rPr lang="nl-NL" sz="4400" dirty="0">
                <a:solidFill>
                  <a:schemeClr val="bg1"/>
                </a:solidFill>
                <a:latin typeface="+mj-lt"/>
              </a:rPr>
              <a:t>Bevolking en wonen</a:t>
            </a:r>
          </a:p>
          <a:p>
            <a:pPr algn="ctr">
              <a:lnSpc>
                <a:spcPct val="150000"/>
              </a:lnSpc>
            </a:pPr>
            <a:r>
              <a:rPr lang="nl-NL" sz="4400" dirty="0">
                <a:solidFill>
                  <a:schemeClr val="bg1"/>
                </a:solidFill>
                <a:latin typeface="+mj-lt"/>
              </a:rPr>
              <a:t>Sociaal domein</a:t>
            </a:r>
          </a:p>
          <a:p>
            <a:pPr algn="ctr">
              <a:lnSpc>
                <a:spcPct val="150000"/>
              </a:lnSpc>
            </a:pPr>
            <a:r>
              <a:rPr lang="nl-NL" sz="4400" dirty="0">
                <a:solidFill>
                  <a:schemeClr val="bg1"/>
                </a:solidFill>
                <a:latin typeface="+mj-lt"/>
              </a:rPr>
              <a:t>Milieu en gezondheidsbescherming</a:t>
            </a:r>
          </a:p>
        </p:txBody>
      </p:sp>
      <p:pic>
        <p:nvPicPr>
          <p:cNvPr id="7" name="Afbeelding 6" descr="Afbeelding met tekst&#10;&#10;Automatisch gegenereerde beschrijving">
            <a:extLst>
              <a:ext uri="{FF2B5EF4-FFF2-40B4-BE49-F238E27FC236}">
                <a16:creationId xmlns:a16="http://schemas.microsoft.com/office/drawing/2014/main" id="{B5118BA7-0AA6-4867-927B-929DF8942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0ABA8E1-0D9A-4AB3-9365-A123514D8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4098" name="Picture 2" descr="Duurzaam wonen: waarop moet je letten als je gaat huren of kopen?">
            <a:extLst>
              <a:ext uri="{FF2B5EF4-FFF2-40B4-BE49-F238E27FC236}">
                <a16:creationId xmlns:a16="http://schemas.microsoft.com/office/drawing/2014/main" id="{A5CFA721-906D-4F2B-9528-CBD1729D4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88" y="4527291"/>
            <a:ext cx="3260623" cy="217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3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24</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184585" y="991700"/>
            <a:ext cx="6682944" cy="6186309"/>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Stabilisering inwonertal (rond 43.000 in 2040)</a:t>
            </a:r>
          </a:p>
          <a:p>
            <a:pPr marL="285750" indent="-285750">
              <a:buFont typeface="Courier New" panose="02070309020205020404" pitchFamily="49" charset="0"/>
              <a:buChar char="o"/>
            </a:pPr>
            <a:r>
              <a:rPr lang="nl-NL" sz="2200" dirty="0">
                <a:solidFill>
                  <a:schemeClr val="bg1"/>
                </a:solidFill>
              </a:rPr>
              <a:t>Meer ouderen en minder jongeren</a:t>
            </a:r>
          </a:p>
          <a:p>
            <a:pPr marL="285750" indent="-285750">
              <a:buFont typeface="Courier New" panose="02070309020205020404" pitchFamily="49" charset="0"/>
              <a:buChar char="o"/>
            </a:pPr>
            <a:r>
              <a:rPr lang="nl-NL" sz="2200" dirty="0">
                <a:solidFill>
                  <a:schemeClr val="bg1"/>
                </a:solidFill>
              </a:rPr>
              <a:t>Lichte stijging aantal (kleinere) huishoudens </a:t>
            </a:r>
          </a:p>
          <a:p>
            <a:pPr marL="285750" indent="-285750">
              <a:buFont typeface="Courier New" panose="02070309020205020404" pitchFamily="49" charset="0"/>
              <a:buChar char="o"/>
            </a:pPr>
            <a:r>
              <a:rPr lang="nl-NL" sz="2200" dirty="0">
                <a:solidFill>
                  <a:schemeClr val="bg1"/>
                </a:solidFill>
              </a:rPr>
              <a:t>Veel grote, oudere en dure woningen en weinig sociale huurwoningen (wachttijd 10 jaar, 2019)</a:t>
            </a:r>
          </a:p>
          <a:p>
            <a:pPr marL="285750" indent="-285750">
              <a:buFont typeface="Courier New" panose="02070309020205020404" pitchFamily="49" charset="0"/>
              <a:buChar char="o"/>
            </a:pPr>
            <a:r>
              <a:rPr lang="nl-NL" sz="2200" dirty="0">
                <a:solidFill>
                  <a:schemeClr val="bg1"/>
                </a:solidFill>
              </a:rPr>
              <a:t>Weinig doorstroming</a:t>
            </a:r>
          </a:p>
          <a:p>
            <a:pPr marL="285750" indent="-285750">
              <a:buFont typeface="Courier New" panose="02070309020205020404" pitchFamily="49" charset="0"/>
              <a:buChar char="o"/>
            </a:pPr>
            <a:r>
              <a:rPr lang="nl-NL" sz="2200" dirty="0">
                <a:solidFill>
                  <a:schemeClr val="bg1"/>
                </a:solidFill>
              </a:rPr>
              <a:t>Gemeentelijke woningbehoefte circa 1400 woningen tot 2040, waarvan 50 in Groenekan</a:t>
            </a:r>
          </a:p>
          <a:p>
            <a:pPr marL="285750" indent="-285750">
              <a:buFont typeface="Courier New" panose="02070309020205020404" pitchFamily="49" charset="0"/>
              <a:buChar char="o"/>
            </a:pPr>
            <a:r>
              <a:rPr lang="nl-NL" sz="2200" dirty="0">
                <a:solidFill>
                  <a:schemeClr val="bg1"/>
                </a:solidFill>
              </a:rPr>
              <a:t>Gemeentelijke harde plancapaciteit circa 180 woningen, waarvan 0 in Groenekan</a:t>
            </a:r>
          </a:p>
          <a:p>
            <a:pPr marL="285750" indent="-285750">
              <a:buFont typeface="Courier New" panose="02070309020205020404" pitchFamily="49" charset="0"/>
              <a:buChar char="o"/>
            </a:pPr>
            <a:r>
              <a:rPr lang="nl-NL" sz="2200" dirty="0">
                <a:solidFill>
                  <a:schemeClr val="bg1"/>
                </a:solidFill>
              </a:rPr>
              <a:t>Inspelen regionale woonvraag?</a:t>
            </a:r>
          </a:p>
          <a:p>
            <a:pPr marL="285750" indent="-285750">
              <a:buFont typeface="Courier New" panose="02070309020205020404" pitchFamily="49" charset="0"/>
              <a:buChar char="o"/>
            </a:pPr>
            <a:r>
              <a:rPr lang="nl-NL" sz="2200" dirty="0">
                <a:solidFill>
                  <a:schemeClr val="bg1"/>
                </a:solidFill>
              </a:rPr>
              <a:t>Per kern 50 woningen buiten rode contour toegestaan door provincie onder voorwaarden</a:t>
            </a:r>
          </a:p>
          <a:p>
            <a:pPr marL="285750" indent="-285750">
              <a:buFont typeface="Courier New" panose="02070309020205020404" pitchFamily="49" charset="0"/>
              <a:buChar char="o"/>
            </a:pPr>
            <a:r>
              <a:rPr lang="nl-NL" sz="2200" dirty="0">
                <a:solidFill>
                  <a:schemeClr val="bg1"/>
                </a:solidFill>
              </a:rPr>
              <a:t>Verstedelijkingsladder: eerst inbreiden dan </a:t>
            </a:r>
          </a:p>
          <a:p>
            <a:r>
              <a:rPr lang="nl-NL" sz="2200" dirty="0">
                <a:solidFill>
                  <a:schemeClr val="bg1"/>
                </a:solidFill>
              </a:rPr>
              <a:t>     uitbreiden</a:t>
            </a:r>
          </a:p>
          <a:p>
            <a:endParaRPr lang="nl-NL" sz="1600" dirty="0">
              <a:solidFill>
                <a:schemeClr val="bg1"/>
              </a:solidFill>
            </a:endParaRPr>
          </a:p>
          <a:p>
            <a:pPr marL="285750" indent="-285750">
              <a:buFont typeface="Courier New" panose="02070309020205020404" pitchFamily="49" charset="0"/>
              <a:buChar char="o"/>
            </a:pPr>
            <a:endParaRPr lang="nl-NL" sz="1600" dirty="0">
              <a:solidFill>
                <a:schemeClr val="bg1"/>
              </a:solidFill>
            </a:endParaRPr>
          </a:p>
          <a:p>
            <a:pPr marL="285750" indent="-285750">
              <a:buFont typeface="Courier New" panose="02070309020205020404" pitchFamily="49" charset="0"/>
              <a:buChar char="o"/>
            </a:pPr>
            <a:endParaRPr lang="nl-NL" sz="1600" dirty="0">
              <a:solidFill>
                <a:schemeClr val="bg1"/>
              </a:solidFill>
            </a:endParaRPr>
          </a:p>
          <a:p>
            <a:pPr lvl="1"/>
            <a:endParaRPr lang="nl-NL" b="1" dirty="0">
              <a:solidFill>
                <a:schemeClr val="bg1"/>
              </a:solidFill>
            </a:endParaRPr>
          </a:p>
        </p:txBody>
      </p:sp>
      <p:sp>
        <p:nvSpPr>
          <p:cNvPr id="20" name="Tekstvak 19">
            <a:extLst>
              <a:ext uri="{FF2B5EF4-FFF2-40B4-BE49-F238E27FC236}">
                <a16:creationId xmlns:a16="http://schemas.microsoft.com/office/drawing/2014/main" id="{70C43CF2-DD44-4A22-9735-7CD87EB646B5}"/>
              </a:ext>
            </a:extLst>
          </p:cNvPr>
          <p:cNvSpPr txBox="1"/>
          <p:nvPr/>
        </p:nvSpPr>
        <p:spPr>
          <a:xfrm>
            <a:off x="287784" y="250377"/>
            <a:ext cx="3997346" cy="553998"/>
          </a:xfrm>
          <a:prstGeom prst="rect">
            <a:avLst/>
          </a:prstGeom>
          <a:noFill/>
        </p:spPr>
        <p:txBody>
          <a:bodyPr wrap="square" rtlCol="0">
            <a:spAutoFit/>
          </a:bodyPr>
          <a:lstStyle/>
          <a:p>
            <a:r>
              <a:rPr lang="nl-NL" sz="3000" b="1" dirty="0">
                <a:solidFill>
                  <a:srgbClr val="FFC000"/>
                </a:solidFill>
              </a:rPr>
              <a:t>Bevolking en wonen </a:t>
            </a:r>
            <a:endParaRPr lang="nl-NL" sz="2800" dirty="0">
              <a:solidFill>
                <a:srgbClr val="FFC000"/>
              </a:solidFill>
            </a:endParaRPr>
          </a:p>
        </p:txBody>
      </p:sp>
      <p:pic>
        <p:nvPicPr>
          <p:cNvPr id="4" name="Afbeelding 3">
            <a:extLst>
              <a:ext uri="{FF2B5EF4-FFF2-40B4-BE49-F238E27FC236}">
                <a16:creationId xmlns:a16="http://schemas.microsoft.com/office/drawing/2014/main" id="{38E6767F-4118-4DFC-8E38-F47383AFF7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0546" y="1074119"/>
            <a:ext cx="4606869" cy="4510507"/>
          </a:xfrm>
          <a:prstGeom prst="rect">
            <a:avLst/>
          </a:prstGeom>
        </p:spPr>
      </p:pic>
      <p:pic>
        <p:nvPicPr>
          <p:cNvPr id="6" name="Afbeelding 5">
            <a:extLst>
              <a:ext uri="{FF2B5EF4-FFF2-40B4-BE49-F238E27FC236}">
                <a16:creationId xmlns:a16="http://schemas.microsoft.com/office/drawing/2014/main" id="{A266F3EF-01AC-4878-A767-629AD69013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2344" y="5062459"/>
            <a:ext cx="1442342" cy="410163"/>
          </a:xfrm>
          <a:prstGeom prst="rect">
            <a:avLst/>
          </a:prstGeom>
        </p:spPr>
      </p:pic>
      <p:pic>
        <p:nvPicPr>
          <p:cNvPr id="8" name="Afbeelding 7">
            <a:extLst>
              <a:ext uri="{FF2B5EF4-FFF2-40B4-BE49-F238E27FC236}">
                <a16:creationId xmlns:a16="http://schemas.microsoft.com/office/drawing/2014/main" id="{4C6402FE-E692-4A85-B8FB-E9942C3502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92344" y="5464843"/>
            <a:ext cx="2021472" cy="1393157"/>
          </a:xfrm>
          <a:prstGeom prst="rect">
            <a:avLst/>
          </a:prstGeom>
        </p:spPr>
      </p:pic>
    </p:spTree>
    <p:extLst>
      <p:ext uri="{BB962C8B-B14F-4D97-AF65-F5344CB8AC3E}">
        <p14:creationId xmlns:p14="http://schemas.microsoft.com/office/powerpoint/2010/main" val="313459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25</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415889" y="1468022"/>
            <a:ext cx="7343361" cy="2462213"/>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Handhaving hoge voorzieningenniveau</a:t>
            </a:r>
          </a:p>
          <a:p>
            <a:pPr marL="285750" indent="-285750">
              <a:buFont typeface="Courier New" panose="02070309020205020404" pitchFamily="49" charset="0"/>
              <a:buChar char="o"/>
            </a:pPr>
            <a:r>
              <a:rPr lang="nl-NL" sz="2200" dirty="0">
                <a:solidFill>
                  <a:schemeClr val="bg1"/>
                </a:solidFill>
              </a:rPr>
              <a:t>Inwoners moeten zo lang mogelijk zelfstandig functioneren</a:t>
            </a:r>
          </a:p>
          <a:p>
            <a:pPr marL="285750" indent="-285750">
              <a:buFont typeface="Courier New" panose="02070309020205020404" pitchFamily="49" charset="0"/>
              <a:buChar char="o"/>
            </a:pPr>
            <a:r>
              <a:rPr lang="nl-NL" sz="2200" dirty="0">
                <a:solidFill>
                  <a:schemeClr val="bg1"/>
                </a:solidFill>
              </a:rPr>
              <a:t>Samenleving waarin iedereen meedoet </a:t>
            </a:r>
          </a:p>
          <a:p>
            <a:pPr marL="285750" indent="-285750">
              <a:buFont typeface="Courier New" panose="02070309020205020404" pitchFamily="49" charset="0"/>
              <a:buChar char="o"/>
            </a:pPr>
            <a:r>
              <a:rPr lang="nl-NL" sz="2200" dirty="0">
                <a:solidFill>
                  <a:schemeClr val="bg1"/>
                </a:solidFill>
              </a:rPr>
              <a:t>Toenemende vraag naar levensloopbestendige woningen met voorzieningen dichtbij</a:t>
            </a:r>
          </a:p>
          <a:p>
            <a:pPr marL="285750" indent="-285750">
              <a:buFont typeface="Courier New" panose="02070309020205020404" pitchFamily="49" charset="0"/>
              <a:buChar char="o"/>
            </a:pPr>
            <a:r>
              <a:rPr lang="nl-NL" sz="2200" dirty="0">
                <a:solidFill>
                  <a:schemeClr val="bg1"/>
                </a:solidFill>
              </a:rPr>
              <a:t>Openbare ruimte die bijdraagt aan een gezonde leefstijl door uitnodiging voor beweging en ontmoeting</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415889" y="550894"/>
            <a:ext cx="2755014" cy="553998"/>
          </a:xfrm>
          <a:prstGeom prst="rect">
            <a:avLst/>
          </a:prstGeom>
          <a:noFill/>
        </p:spPr>
        <p:txBody>
          <a:bodyPr wrap="square" rtlCol="0">
            <a:spAutoFit/>
          </a:bodyPr>
          <a:lstStyle/>
          <a:p>
            <a:r>
              <a:rPr lang="nl-NL" sz="3000" b="1" dirty="0">
                <a:solidFill>
                  <a:srgbClr val="FFC000"/>
                </a:solidFill>
              </a:rPr>
              <a:t>Sociaal domein </a:t>
            </a:r>
            <a:endParaRPr lang="nl-NL" sz="2800" dirty="0">
              <a:solidFill>
                <a:srgbClr val="FFC000"/>
              </a:solidFill>
            </a:endParaRPr>
          </a:p>
        </p:txBody>
      </p:sp>
      <p:pic>
        <p:nvPicPr>
          <p:cNvPr id="3" name="Afbeelding 2">
            <a:extLst>
              <a:ext uri="{FF2B5EF4-FFF2-40B4-BE49-F238E27FC236}">
                <a16:creationId xmlns:a16="http://schemas.microsoft.com/office/drawing/2014/main" id="{46A2C893-4DCF-4D6F-9B53-C4F9C852D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8253" y="1468022"/>
            <a:ext cx="2917858" cy="2383899"/>
          </a:xfrm>
          <a:prstGeom prst="rect">
            <a:avLst/>
          </a:prstGeom>
        </p:spPr>
      </p:pic>
      <p:pic>
        <p:nvPicPr>
          <p:cNvPr id="4" name="Afbeelding 3">
            <a:extLst>
              <a:ext uri="{FF2B5EF4-FFF2-40B4-BE49-F238E27FC236}">
                <a16:creationId xmlns:a16="http://schemas.microsoft.com/office/drawing/2014/main" id="{BE64CD65-4299-4F6B-9C8A-5697693B52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293365"/>
            <a:ext cx="12192000" cy="2574573"/>
          </a:xfrm>
          <a:prstGeom prst="rect">
            <a:avLst/>
          </a:prstGeom>
        </p:spPr>
      </p:pic>
    </p:spTree>
    <p:extLst>
      <p:ext uri="{BB962C8B-B14F-4D97-AF65-F5344CB8AC3E}">
        <p14:creationId xmlns:p14="http://schemas.microsoft.com/office/powerpoint/2010/main" val="172751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26</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191196" y="1845354"/>
            <a:ext cx="7164947" cy="1785104"/>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Slechte luchtkwaliteit bij snelwegen en provinciale wegen</a:t>
            </a:r>
          </a:p>
          <a:p>
            <a:pPr marL="285750" indent="-285750">
              <a:buFont typeface="Courier New" panose="02070309020205020404" pitchFamily="49" charset="0"/>
              <a:buChar char="o"/>
            </a:pPr>
            <a:r>
              <a:rPr lang="nl-NL" sz="2200" dirty="0">
                <a:solidFill>
                  <a:schemeClr val="bg1"/>
                </a:solidFill>
              </a:rPr>
              <a:t>Veel geluid rond wegen en spoor</a:t>
            </a:r>
          </a:p>
          <a:p>
            <a:pPr marL="285750" indent="-285750">
              <a:buFont typeface="Courier New" panose="02070309020205020404" pitchFamily="49" charset="0"/>
              <a:buChar char="o"/>
            </a:pPr>
            <a:r>
              <a:rPr lang="nl-NL" sz="2200" dirty="0">
                <a:solidFill>
                  <a:schemeClr val="bg1"/>
                </a:solidFill>
              </a:rPr>
              <a:t>Door elektrisch rijden verbetert de luchtkwaliteit </a:t>
            </a:r>
          </a:p>
          <a:p>
            <a:r>
              <a:rPr lang="nl-NL" sz="2200" dirty="0">
                <a:solidFill>
                  <a:schemeClr val="bg1"/>
                </a:solidFill>
              </a:rPr>
              <a:t>     en geluidsbelasting</a:t>
            </a:r>
          </a:p>
          <a:p>
            <a:pPr marL="285750" indent="-285750">
              <a:buFont typeface="Courier New" panose="02070309020205020404" pitchFamily="49" charset="0"/>
              <a:buChar char="o"/>
            </a:pPr>
            <a:r>
              <a:rPr lang="nl-NL" sz="2200" dirty="0">
                <a:solidFill>
                  <a:schemeClr val="bg1"/>
                </a:solidFill>
              </a:rPr>
              <a:t>Stiltegebied nabij Westbroek (Natura 2000)</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191196" y="550559"/>
            <a:ext cx="5830667" cy="553998"/>
          </a:xfrm>
          <a:prstGeom prst="rect">
            <a:avLst/>
          </a:prstGeom>
          <a:noFill/>
        </p:spPr>
        <p:txBody>
          <a:bodyPr wrap="square" rtlCol="0">
            <a:spAutoFit/>
          </a:bodyPr>
          <a:lstStyle/>
          <a:p>
            <a:r>
              <a:rPr lang="nl-NL" sz="3000" b="1" dirty="0">
                <a:solidFill>
                  <a:srgbClr val="FFC000"/>
                </a:solidFill>
              </a:rPr>
              <a:t>Milieu en gezondheidsbescherming</a:t>
            </a:r>
            <a:endParaRPr lang="nl-NL" sz="2800" dirty="0">
              <a:solidFill>
                <a:srgbClr val="FFC000"/>
              </a:solidFill>
            </a:endParaRPr>
          </a:p>
        </p:txBody>
      </p:sp>
      <p:pic>
        <p:nvPicPr>
          <p:cNvPr id="4" name="Afbeelding 3">
            <a:extLst>
              <a:ext uri="{FF2B5EF4-FFF2-40B4-BE49-F238E27FC236}">
                <a16:creationId xmlns:a16="http://schemas.microsoft.com/office/drawing/2014/main" id="{2686AB8D-CB0A-4768-918F-5A913D61D3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90006" y="2220617"/>
            <a:ext cx="4210798" cy="4267495"/>
          </a:xfrm>
          <a:prstGeom prst="rect">
            <a:avLst/>
          </a:prstGeom>
        </p:spPr>
      </p:pic>
      <p:pic>
        <p:nvPicPr>
          <p:cNvPr id="8" name="Afbeelding 7">
            <a:extLst>
              <a:ext uri="{FF2B5EF4-FFF2-40B4-BE49-F238E27FC236}">
                <a16:creationId xmlns:a16="http://schemas.microsoft.com/office/drawing/2014/main" id="{49966168-0C6D-4851-8895-8504EA2EC6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28513" y="2860993"/>
            <a:ext cx="1244562" cy="3627119"/>
          </a:xfrm>
          <a:prstGeom prst="rect">
            <a:avLst/>
          </a:prstGeom>
        </p:spPr>
      </p:pic>
      <p:pic>
        <p:nvPicPr>
          <p:cNvPr id="12" name="Afbeelding 11">
            <a:extLst>
              <a:ext uri="{FF2B5EF4-FFF2-40B4-BE49-F238E27FC236}">
                <a16:creationId xmlns:a16="http://schemas.microsoft.com/office/drawing/2014/main" id="{1F735106-9195-455A-A801-F59E7319D9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23436" y="2414206"/>
            <a:ext cx="1676277" cy="304421"/>
          </a:xfrm>
          <a:prstGeom prst="rect">
            <a:avLst/>
          </a:prstGeom>
        </p:spPr>
      </p:pic>
      <p:pic>
        <p:nvPicPr>
          <p:cNvPr id="5" name="Afbeelding 4">
            <a:extLst>
              <a:ext uri="{FF2B5EF4-FFF2-40B4-BE49-F238E27FC236}">
                <a16:creationId xmlns:a16="http://schemas.microsoft.com/office/drawing/2014/main" id="{78E773E0-1762-4BA6-9063-74D22C1B37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7863" y="4084693"/>
            <a:ext cx="2663361" cy="2403419"/>
          </a:xfrm>
          <a:prstGeom prst="rect">
            <a:avLst/>
          </a:prstGeom>
        </p:spPr>
      </p:pic>
      <p:pic>
        <p:nvPicPr>
          <p:cNvPr id="6" name="Afbeelding 5">
            <a:extLst>
              <a:ext uri="{FF2B5EF4-FFF2-40B4-BE49-F238E27FC236}">
                <a16:creationId xmlns:a16="http://schemas.microsoft.com/office/drawing/2014/main" id="{D801169C-DBE0-4540-B3C0-9EF8F637B11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69488" y="4072558"/>
            <a:ext cx="899197" cy="633237"/>
          </a:xfrm>
          <a:prstGeom prst="rect">
            <a:avLst/>
          </a:prstGeom>
        </p:spPr>
      </p:pic>
    </p:spTree>
    <p:extLst>
      <p:ext uri="{BB962C8B-B14F-4D97-AF65-F5344CB8AC3E}">
        <p14:creationId xmlns:p14="http://schemas.microsoft.com/office/powerpoint/2010/main" val="3819649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27</a:t>
            </a:fld>
            <a:endParaRPr lang="en-US" dirty="0">
              <a:solidFill>
                <a:schemeClr val="bg1"/>
              </a:solidFill>
            </a:endParaRPr>
          </a:p>
        </p:txBody>
      </p:sp>
      <p:sp>
        <p:nvSpPr>
          <p:cNvPr id="3" name="Tekstvak 2">
            <a:extLst>
              <a:ext uri="{FF2B5EF4-FFF2-40B4-BE49-F238E27FC236}">
                <a16:creationId xmlns:a16="http://schemas.microsoft.com/office/drawing/2014/main" id="{4DAA7091-C7C2-4888-A099-E021695A044A}"/>
              </a:ext>
            </a:extLst>
          </p:cNvPr>
          <p:cNvSpPr txBox="1"/>
          <p:nvPr/>
        </p:nvSpPr>
        <p:spPr>
          <a:xfrm>
            <a:off x="1338349" y="2782669"/>
            <a:ext cx="10544695" cy="646331"/>
          </a:xfrm>
          <a:prstGeom prst="rect">
            <a:avLst/>
          </a:prstGeom>
          <a:noFill/>
        </p:spPr>
        <p:txBody>
          <a:bodyPr wrap="square" rtlCol="0">
            <a:spAutoFit/>
          </a:bodyPr>
          <a:lstStyle/>
          <a:p>
            <a:r>
              <a:rPr lang="en-US" sz="3600" b="1" dirty="0" err="1">
                <a:solidFill>
                  <a:schemeClr val="bg1"/>
                </a:solidFill>
              </a:rPr>
              <a:t>Samen</a:t>
            </a:r>
            <a:r>
              <a:rPr lang="en-US" sz="3600" b="1" dirty="0">
                <a:solidFill>
                  <a:schemeClr val="bg1"/>
                </a:solidFill>
              </a:rPr>
              <a:t> </a:t>
            </a:r>
            <a:r>
              <a:rPr lang="en-US" sz="3600" b="1" dirty="0" err="1">
                <a:solidFill>
                  <a:schemeClr val="bg1"/>
                </a:solidFill>
              </a:rPr>
              <a:t>werken</a:t>
            </a:r>
            <a:r>
              <a:rPr lang="en-US" sz="3600" b="1" dirty="0">
                <a:solidFill>
                  <a:schemeClr val="bg1"/>
                </a:solidFill>
              </a:rPr>
              <a:t> </a:t>
            </a:r>
            <a:r>
              <a:rPr lang="en-US" sz="3600" b="1" dirty="0" err="1">
                <a:solidFill>
                  <a:schemeClr val="bg1"/>
                </a:solidFill>
              </a:rPr>
              <a:t>aan</a:t>
            </a:r>
            <a:r>
              <a:rPr lang="en-US" sz="3600" b="1" dirty="0">
                <a:solidFill>
                  <a:schemeClr val="bg1"/>
                </a:solidFill>
              </a:rPr>
              <a:t> de omgevingsvisie – </a:t>
            </a:r>
            <a:r>
              <a:rPr lang="en-US" sz="3600" b="1" dirty="0" err="1">
                <a:solidFill>
                  <a:schemeClr val="bg1"/>
                </a:solidFill>
              </a:rPr>
              <a:t>mentimeter</a:t>
            </a:r>
            <a:r>
              <a:rPr lang="en-US" sz="3600" b="1" dirty="0">
                <a:solidFill>
                  <a:schemeClr val="bg1"/>
                </a:solidFill>
              </a:rPr>
              <a:t>  </a:t>
            </a:r>
            <a:endParaRPr lang="nl-NL" sz="3200" dirty="0">
              <a:solidFill>
                <a:schemeClr val="bg1"/>
              </a:solidFill>
            </a:endParaRPr>
          </a:p>
        </p:txBody>
      </p:sp>
      <p:pic>
        <p:nvPicPr>
          <p:cNvPr id="6" name="Afbeelding 5" descr="Afbeelding met tekst&#10;&#10;Automatisch gegenereerde beschrijving">
            <a:extLst>
              <a:ext uri="{FF2B5EF4-FFF2-40B4-BE49-F238E27FC236}">
                <a16:creationId xmlns:a16="http://schemas.microsoft.com/office/drawing/2014/main" id="{CB116573-1EE7-422B-8348-88BBCB29A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7649925-5473-4AE7-84E0-2B13EE9E8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Tree>
    <p:extLst>
      <p:ext uri="{BB962C8B-B14F-4D97-AF65-F5344CB8AC3E}">
        <p14:creationId xmlns:p14="http://schemas.microsoft.com/office/powerpoint/2010/main" val="143319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28</a:t>
            </a:fld>
            <a:endParaRPr lang="en-US" dirty="0">
              <a:solidFill>
                <a:schemeClr val="bg1"/>
              </a:solidFill>
            </a:endParaRPr>
          </a:p>
        </p:txBody>
      </p:sp>
      <p:sp>
        <p:nvSpPr>
          <p:cNvPr id="3" name="TextBox 45">
            <a:extLst>
              <a:ext uri="{FF2B5EF4-FFF2-40B4-BE49-F238E27FC236}">
                <a16:creationId xmlns:a16="http://schemas.microsoft.com/office/drawing/2014/main" id="{EFBA09CF-BDB2-4819-8586-7BBE90B2FE84}"/>
              </a:ext>
            </a:extLst>
          </p:cNvPr>
          <p:cNvSpPr txBox="1"/>
          <p:nvPr/>
        </p:nvSpPr>
        <p:spPr>
          <a:xfrm>
            <a:off x="961116" y="1375501"/>
            <a:ext cx="10269768" cy="1905202"/>
          </a:xfrm>
          <a:prstGeom prst="rect">
            <a:avLst/>
          </a:prstGeom>
          <a:noFill/>
        </p:spPr>
        <p:txBody>
          <a:bodyPr wrap="square" lIns="0" tIns="0" rIns="0" bIns="0" rtlCol="0" anchor="t">
            <a:spAutoFit/>
          </a:bodyPr>
          <a:lstStyle/>
          <a:p>
            <a:pPr algn="ctr">
              <a:lnSpc>
                <a:spcPct val="150000"/>
              </a:lnSpc>
            </a:pPr>
            <a:r>
              <a:rPr lang="nl-NL" sz="4400" dirty="0">
                <a:solidFill>
                  <a:schemeClr val="bg1"/>
                </a:solidFill>
                <a:latin typeface="+mj-lt"/>
              </a:rPr>
              <a:t>Mobiliteit en bereikbaarheid</a:t>
            </a:r>
          </a:p>
          <a:p>
            <a:pPr algn="ctr">
              <a:lnSpc>
                <a:spcPct val="150000"/>
              </a:lnSpc>
            </a:pPr>
            <a:r>
              <a:rPr lang="nl-NL" sz="4400" dirty="0">
                <a:solidFill>
                  <a:schemeClr val="bg1"/>
                </a:solidFill>
                <a:latin typeface="+mj-lt"/>
              </a:rPr>
              <a:t>Economie en werkgelegenheid</a:t>
            </a:r>
          </a:p>
        </p:txBody>
      </p:sp>
      <p:pic>
        <p:nvPicPr>
          <p:cNvPr id="7" name="Afbeelding 6" descr="Afbeelding met tekst&#10;&#10;Automatisch gegenereerde beschrijving">
            <a:extLst>
              <a:ext uri="{FF2B5EF4-FFF2-40B4-BE49-F238E27FC236}">
                <a16:creationId xmlns:a16="http://schemas.microsoft.com/office/drawing/2014/main" id="{B5118BA7-0AA6-4867-927B-929DF8942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0ABA8E1-0D9A-4AB3-9365-A123514D8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5122" name="Picture 2" descr="Green Deals: harde garantie voor duurzame economie | Mijn Zakengids">
            <a:extLst>
              <a:ext uri="{FF2B5EF4-FFF2-40B4-BE49-F238E27FC236}">
                <a16:creationId xmlns:a16="http://schemas.microsoft.com/office/drawing/2014/main" id="{E0ED9B7C-B253-486C-8FD7-CEA865F2D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665" y="4021166"/>
            <a:ext cx="5854669" cy="264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7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29</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311080" y="2206296"/>
            <a:ext cx="6480313" cy="3477875"/>
          </a:xfrm>
          <a:prstGeom prst="rect">
            <a:avLst/>
          </a:prstGeom>
          <a:noFill/>
        </p:spPr>
        <p:txBody>
          <a:bodyPr wrap="square" rtlCol="0">
            <a:spAutoFit/>
          </a:bodyPr>
          <a:lstStyle/>
          <a:p>
            <a:pPr marL="285750" indent="-285750">
              <a:buFont typeface="Courier New" panose="02070309020205020404" pitchFamily="49" charset="0"/>
              <a:buChar char="o"/>
            </a:pPr>
            <a:r>
              <a:rPr lang="nl-NL" sz="2200" dirty="0">
                <a:solidFill>
                  <a:schemeClr val="bg1"/>
                </a:solidFill>
              </a:rPr>
              <a:t>Goede bereikbaarheid, zowel met de auto als het ov</a:t>
            </a:r>
          </a:p>
          <a:p>
            <a:pPr marL="285750" indent="-285750">
              <a:buFont typeface="Courier New" panose="02070309020205020404" pitchFamily="49" charset="0"/>
              <a:buChar char="o"/>
            </a:pPr>
            <a:r>
              <a:rPr lang="nl-NL" sz="2200" dirty="0">
                <a:solidFill>
                  <a:schemeClr val="bg1"/>
                </a:solidFill>
              </a:rPr>
              <a:t>Uitgebreid fietsnetwerk inclusief de ontwikkeling van snelle fietsroutes</a:t>
            </a:r>
          </a:p>
          <a:p>
            <a:pPr marL="285750" indent="-285750">
              <a:buFont typeface="Courier New" panose="02070309020205020404" pitchFamily="49" charset="0"/>
              <a:buChar char="o"/>
            </a:pPr>
            <a:r>
              <a:rPr lang="nl-NL" sz="2200" dirty="0">
                <a:solidFill>
                  <a:schemeClr val="bg1"/>
                </a:solidFill>
              </a:rPr>
              <a:t>Toename fietsverkeer</a:t>
            </a:r>
          </a:p>
          <a:p>
            <a:pPr marL="285750" indent="-285750">
              <a:buFont typeface="Courier New" panose="02070309020205020404" pitchFamily="49" charset="0"/>
              <a:buChar char="o"/>
            </a:pPr>
            <a:r>
              <a:rPr lang="nl-NL" sz="2200" dirty="0">
                <a:solidFill>
                  <a:schemeClr val="bg1"/>
                </a:solidFill>
              </a:rPr>
              <a:t>Toename verkeers- en parkeerdruk vanuit Utrecht</a:t>
            </a:r>
          </a:p>
          <a:p>
            <a:pPr marL="285750" indent="-285750">
              <a:buFont typeface="Courier New" panose="02070309020205020404" pitchFamily="49" charset="0"/>
              <a:buChar char="o"/>
            </a:pPr>
            <a:r>
              <a:rPr lang="nl-NL" sz="2200" dirty="0">
                <a:solidFill>
                  <a:schemeClr val="bg1"/>
                </a:solidFill>
              </a:rPr>
              <a:t>Dreiging meer sluipverkeer </a:t>
            </a:r>
          </a:p>
          <a:p>
            <a:pPr marL="285750" indent="-285750">
              <a:buFont typeface="Courier New" panose="02070309020205020404" pitchFamily="49" charset="0"/>
              <a:buChar char="o"/>
            </a:pPr>
            <a:r>
              <a:rPr lang="nl-NL" sz="2200" dirty="0">
                <a:solidFill>
                  <a:schemeClr val="bg1"/>
                </a:solidFill>
              </a:rPr>
              <a:t>Verkeersknelpunten: </a:t>
            </a:r>
            <a:r>
              <a:rPr lang="nl-NL" sz="2200" dirty="0" err="1">
                <a:solidFill>
                  <a:schemeClr val="bg1"/>
                </a:solidFill>
              </a:rPr>
              <a:t>Soestdijkseweg</a:t>
            </a:r>
            <a:r>
              <a:rPr lang="nl-NL" sz="2200" dirty="0">
                <a:solidFill>
                  <a:schemeClr val="bg1"/>
                </a:solidFill>
              </a:rPr>
              <a:t>, </a:t>
            </a:r>
            <a:r>
              <a:rPr lang="nl-NL" sz="2200" dirty="0" err="1">
                <a:solidFill>
                  <a:schemeClr val="bg1"/>
                </a:solidFill>
              </a:rPr>
              <a:t>Groenekanseweg</a:t>
            </a:r>
            <a:r>
              <a:rPr lang="nl-NL" sz="2200" dirty="0">
                <a:solidFill>
                  <a:schemeClr val="bg1"/>
                </a:solidFill>
              </a:rPr>
              <a:t> en Utrechtseweg</a:t>
            </a:r>
          </a:p>
          <a:p>
            <a:pPr marL="285750" indent="-285750">
              <a:buFont typeface="Courier New" panose="02070309020205020404" pitchFamily="49" charset="0"/>
              <a:buChar char="o"/>
            </a:pPr>
            <a:r>
              <a:rPr lang="nl-NL" sz="2200" dirty="0">
                <a:solidFill>
                  <a:schemeClr val="bg1"/>
                </a:solidFill>
              </a:rPr>
              <a:t>Verschillende verkeersonveilige situaties</a:t>
            </a:r>
          </a:p>
          <a:p>
            <a:pPr marL="285750" indent="-285750">
              <a:buFont typeface="Courier New" panose="02070309020205020404" pitchFamily="49" charset="0"/>
              <a:buChar char="o"/>
            </a:pPr>
            <a:r>
              <a:rPr lang="nl-NL" sz="2200" dirty="0">
                <a:solidFill>
                  <a:schemeClr val="bg1"/>
                </a:solidFill>
              </a:rPr>
              <a:t>Vergroting laadpaleninfrastructuur </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311081" y="559557"/>
            <a:ext cx="5263810" cy="584775"/>
          </a:xfrm>
          <a:prstGeom prst="rect">
            <a:avLst/>
          </a:prstGeom>
          <a:noFill/>
        </p:spPr>
        <p:txBody>
          <a:bodyPr wrap="square" rtlCol="0">
            <a:spAutoFit/>
          </a:bodyPr>
          <a:lstStyle/>
          <a:p>
            <a:r>
              <a:rPr lang="nl-NL" sz="3200" b="1" dirty="0">
                <a:solidFill>
                  <a:srgbClr val="FFC000"/>
                </a:solidFill>
              </a:rPr>
              <a:t>Mobiliteit en bereikbaarheid </a:t>
            </a:r>
            <a:endParaRPr lang="nl-NL" sz="2800" dirty="0">
              <a:solidFill>
                <a:srgbClr val="FFC000"/>
              </a:solidFill>
            </a:endParaRPr>
          </a:p>
        </p:txBody>
      </p:sp>
      <p:pic>
        <p:nvPicPr>
          <p:cNvPr id="9" name="Afbeelding 8">
            <a:extLst>
              <a:ext uri="{FF2B5EF4-FFF2-40B4-BE49-F238E27FC236}">
                <a16:creationId xmlns:a16="http://schemas.microsoft.com/office/drawing/2014/main" id="{0BD41281-F550-4576-A25B-A9B791F6B0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15200" y="-68984"/>
            <a:ext cx="4876800" cy="6949564"/>
          </a:xfrm>
          <a:prstGeom prst="rect">
            <a:avLst/>
          </a:prstGeom>
        </p:spPr>
      </p:pic>
    </p:spTree>
    <p:extLst>
      <p:ext uri="{BB962C8B-B14F-4D97-AF65-F5344CB8AC3E}">
        <p14:creationId xmlns:p14="http://schemas.microsoft.com/office/powerpoint/2010/main" val="387440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90563" y="627698"/>
            <a:ext cx="6868477" cy="553998"/>
          </a:xfrm>
          <a:prstGeom prst="rect">
            <a:avLst/>
          </a:prstGeom>
          <a:noFill/>
        </p:spPr>
        <p:txBody>
          <a:bodyPr wrap="square" lIns="0" tIns="0" rIns="0" bIns="0" rtlCol="0" anchor="t">
            <a:spAutoFit/>
          </a:bodyPr>
          <a:lstStyle/>
          <a:p>
            <a:r>
              <a:rPr lang="en-US" sz="3600" dirty="0" err="1">
                <a:solidFill>
                  <a:srgbClr val="FFC000"/>
                </a:solidFill>
                <a:latin typeface="+mj-lt"/>
              </a:rPr>
              <a:t>Omgevingswet</a:t>
            </a:r>
            <a:r>
              <a:rPr lang="en-US" sz="3600" dirty="0">
                <a:solidFill>
                  <a:schemeClr val="bg1"/>
                </a:solidFill>
                <a:latin typeface="+mj-lt"/>
              </a:rPr>
              <a:t> | omgevingsvisie</a:t>
            </a:r>
            <a:endParaRPr lang="nl-NL" sz="3600" dirty="0">
              <a:solidFill>
                <a:schemeClr val="bg1"/>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3</a:t>
            </a:fld>
            <a:endParaRPr lang="en-US" dirty="0">
              <a:solidFill>
                <a:schemeClr val="bg1"/>
              </a:solidFill>
            </a:endParaRPr>
          </a:p>
        </p:txBody>
      </p:sp>
      <p:sp>
        <p:nvSpPr>
          <p:cNvPr id="3" name="Tekstvak 2">
            <a:extLst>
              <a:ext uri="{FF2B5EF4-FFF2-40B4-BE49-F238E27FC236}">
                <a16:creationId xmlns:a16="http://schemas.microsoft.com/office/drawing/2014/main" id="{75F1826B-29B1-46AF-8413-2B53C1F3070A}"/>
              </a:ext>
            </a:extLst>
          </p:cNvPr>
          <p:cNvSpPr txBox="1"/>
          <p:nvPr/>
        </p:nvSpPr>
        <p:spPr>
          <a:xfrm>
            <a:off x="690563" y="2272129"/>
            <a:ext cx="6180137" cy="4154984"/>
          </a:xfrm>
          <a:prstGeom prst="rect">
            <a:avLst/>
          </a:prstGeom>
          <a:noFill/>
        </p:spPr>
        <p:txBody>
          <a:bodyPr wrap="square" rtlCol="0">
            <a:spAutoFit/>
          </a:bodyPr>
          <a:lstStyle/>
          <a:p>
            <a:pPr marL="342900" indent="-342900">
              <a:buFont typeface="Courier New" panose="02070309020205020404" pitchFamily="49" charset="0"/>
              <a:buChar char="o"/>
            </a:pPr>
            <a:r>
              <a:rPr lang="nl-NL" sz="2400" dirty="0">
                <a:solidFill>
                  <a:srgbClr val="92D050"/>
                </a:solidFill>
              </a:rPr>
              <a:t>Nieuwe Omgevingswet 2022: </a:t>
            </a:r>
            <a:r>
              <a:rPr lang="nl-NL" sz="2400" dirty="0">
                <a:solidFill>
                  <a:schemeClr val="bg1"/>
                </a:solidFill>
              </a:rPr>
              <a:t>bundeling 26 wetten over onze leefomgeving</a:t>
            </a:r>
          </a:p>
          <a:p>
            <a:pPr marL="342900" indent="-342900">
              <a:buFont typeface="Courier New" panose="02070309020205020404" pitchFamily="49" charset="0"/>
              <a:buChar char="o"/>
            </a:pPr>
            <a:endParaRPr lang="nl-NL" sz="2400" dirty="0">
              <a:solidFill>
                <a:schemeClr val="bg1"/>
              </a:solidFill>
            </a:endParaRPr>
          </a:p>
          <a:p>
            <a:pPr marL="342900" indent="-342900">
              <a:buFont typeface="Courier New" panose="02070309020205020404" pitchFamily="49" charset="0"/>
              <a:buChar char="o"/>
            </a:pPr>
            <a:r>
              <a:rPr lang="nl-NL" sz="2400" dirty="0">
                <a:solidFill>
                  <a:srgbClr val="92D050"/>
                </a:solidFill>
              </a:rPr>
              <a:t>Doel: </a:t>
            </a:r>
            <a:r>
              <a:rPr lang="nl-NL" sz="2400" dirty="0">
                <a:solidFill>
                  <a:schemeClr val="bg1"/>
                </a:solidFill>
              </a:rPr>
              <a:t>eenvoudiger, beter en samen</a:t>
            </a:r>
          </a:p>
          <a:p>
            <a:pPr marL="342900" indent="-342900">
              <a:buFont typeface="Courier New" panose="02070309020205020404" pitchFamily="49" charset="0"/>
              <a:buChar char="o"/>
            </a:pPr>
            <a:endParaRPr lang="nl-NL" sz="2400" dirty="0">
              <a:solidFill>
                <a:schemeClr val="bg1"/>
              </a:solidFill>
            </a:endParaRPr>
          </a:p>
          <a:p>
            <a:pPr marL="342900" indent="-342900">
              <a:buFont typeface="Courier New" panose="02070309020205020404" pitchFamily="49" charset="0"/>
              <a:buChar char="o"/>
            </a:pPr>
            <a:r>
              <a:rPr lang="nl-NL" sz="2400" dirty="0">
                <a:solidFill>
                  <a:srgbClr val="92D050"/>
                </a:solidFill>
              </a:rPr>
              <a:t>Steeds in samenhang actueel houden:</a:t>
            </a:r>
          </a:p>
          <a:p>
            <a:pPr marL="800100" lvl="1" indent="-342900">
              <a:buFont typeface="Courier New" panose="02070309020205020404" pitchFamily="49" charset="0"/>
              <a:buChar char="o"/>
            </a:pPr>
            <a:r>
              <a:rPr lang="nl-NL" dirty="0">
                <a:solidFill>
                  <a:schemeClr val="bg1"/>
                </a:solidFill>
              </a:rPr>
              <a:t>Omgevingsvisie </a:t>
            </a:r>
          </a:p>
          <a:p>
            <a:pPr marL="800100" lvl="1" indent="-342900">
              <a:buFont typeface="Courier New" panose="02070309020205020404" pitchFamily="49" charset="0"/>
              <a:buChar char="o"/>
            </a:pPr>
            <a:r>
              <a:rPr lang="nl-NL" dirty="0" err="1">
                <a:solidFill>
                  <a:schemeClr val="bg1"/>
                </a:solidFill>
              </a:rPr>
              <a:t>OmgevingsProgramma’s</a:t>
            </a:r>
            <a:endParaRPr lang="nl-NL" dirty="0">
              <a:solidFill>
                <a:schemeClr val="bg1"/>
              </a:solidFill>
            </a:endParaRPr>
          </a:p>
          <a:p>
            <a:pPr marL="800100" lvl="1" indent="-342900">
              <a:buFont typeface="Courier New" panose="02070309020205020404" pitchFamily="49" charset="0"/>
              <a:buChar char="o"/>
            </a:pPr>
            <a:r>
              <a:rPr lang="nl-NL" dirty="0">
                <a:solidFill>
                  <a:schemeClr val="bg1"/>
                </a:solidFill>
              </a:rPr>
              <a:t>Omgevingsplan </a:t>
            </a:r>
          </a:p>
          <a:p>
            <a:pPr lvl="1"/>
            <a:endParaRPr lang="nl-NL" dirty="0">
              <a:solidFill>
                <a:schemeClr val="bg1"/>
              </a:solidFill>
            </a:endParaRPr>
          </a:p>
          <a:p>
            <a:pPr marL="285750" lvl="1" indent="-285750">
              <a:buFont typeface="Courier New" panose="02070309020205020404" pitchFamily="49" charset="0"/>
              <a:buChar char="o"/>
            </a:pPr>
            <a:r>
              <a:rPr lang="nl-NL" sz="2400" dirty="0">
                <a:solidFill>
                  <a:srgbClr val="92D050"/>
                </a:solidFill>
              </a:rPr>
              <a:t>Permanente dialoog </a:t>
            </a:r>
            <a:r>
              <a:rPr lang="nl-NL" sz="2400" dirty="0">
                <a:solidFill>
                  <a:schemeClr val="bg1"/>
                </a:solidFill>
              </a:rPr>
              <a:t>met de samenleving over onze fysieke leefomgeving</a:t>
            </a:r>
          </a:p>
        </p:txBody>
      </p:sp>
      <p:pic>
        <p:nvPicPr>
          <p:cNvPr id="9" name="Afbeelding 8" descr="Afbeelding met tekst&#10;&#10;Automatisch gegenereerde beschrijving">
            <a:extLst>
              <a:ext uri="{FF2B5EF4-FFF2-40B4-BE49-F238E27FC236}">
                <a16:creationId xmlns:a16="http://schemas.microsoft.com/office/drawing/2014/main" id="{25EA42B3-71A6-408E-962E-B541E88D7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0" name="Afbeelding 9" descr="Afbeelding met tekening, bord&#10;&#10;Automatisch gegenereerde beschrijving">
            <a:extLst>
              <a:ext uri="{FF2B5EF4-FFF2-40B4-BE49-F238E27FC236}">
                <a16:creationId xmlns:a16="http://schemas.microsoft.com/office/drawing/2014/main" id="{CAAC9B62-5E19-46CF-B7DB-8CB19614CB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1028" name="Picture 4">
            <a:extLst>
              <a:ext uri="{FF2B5EF4-FFF2-40B4-BE49-F238E27FC236}">
                <a16:creationId xmlns:a16="http://schemas.microsoft.com/office/drawing/2014/main" id="{006A6387-6045-46BC-9C5C-1E95D1C7EE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21423" y="1873567"/>
            <a:ext cx="5070577" cy="18096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mgevingswet-vd">
            <a:extLst>
              <a:ext uri="{FF2B5EF4-FFF2-40B4-BE49-F238E27FC236}">
                <a16:creationId xmlns:a16="http://schemas.microsoft.com/office/drawing/2014/main" id="{669C5CAC-A6F6-4C2C-873B-3DCFD0B0BE8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21423" y="4018219"/>
            <a:ext cx="4535627" cy="255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5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30</a:t>
            </a:fld>
            <a:endParaRPr lang="en-US" dirty="0">
              <a:solidFill>
                <a:schemeClr val="bg1"/>
              </a:solidFill>
            </a:endParaRPr>
          </a:p>
        </p:txBody>
      </p:sp>
      <p:sp>
        <p:nvSpPr>
          <p:cNvPr id="7" name="Tekstvak 6">
            <a:extLst>
              <a:ext uri="{FF2B5EF4-FFF2-40B4-BE49-F238E27FC236}">
                <a16:creationId xmlns:a16="http://schemas.microsoft.com/office/drawing/2014/main" id="{74FEFE76-5156-4F49-B96A-9DADE495C651}"/>
              </a:ext>
            </a:extLst>
          </p:cNvPr>
          <p:cNvSpPr txBox="1"/>
          <p:nvPr/>
        </p:nvSpPr>
        <p:spPr>
          <a:xfrm>
            <a:off x="250190" y="1187465"/>
            <a:ext cx="7503258" cy="5109091"/>
          </a:xfrm>
          <a:prstGeom prst="rect">
            <a:avLst/>
          </a:prstGeom>
          <a:noFill/>
        </p:spPr>
        <p:txBody>
          <a:bodyPr wrap="square" rtlCol="0">
            <a:spAutoFit/>
          </a:bodyPr>
          <a:lstStyle/>
          <a:p>
            <a:pPr marL="285750" indent="-285750">
              <a:buFont typeface="Courier New" panose="02070309020205020404" pitchFamily="49" charset="0"/>
              <a:buChar char="o"/>
            </a:pPr>
            <a:endParaRPr lang="nl-NL" b="1" u="sng" dirty="0">
              <a:solidFill>
                <a:schemeClr val="bg1"/>
              </a:solidFill>
            </a:endParaRPr>
          </a:p>
          <a:p>
            <a:pPr marL="285750" indent="-285750">
              <a:buFont typeface="Courier New" panose="02070309020205020404" pitchFamily="49" charset="0"/>
              <a:buChar char="o"/>
            </a:pPr>
            <a:r>
              <a:rPr lang="nl-NL" sz="2200" dirty="0">
                <a:solidFill>
                  <a:schemeClr val="bg1"/>
                </a:solidFill>
              </a:rPr>
              <a:t>Kennisintensieve economie met circa 20.000 arbeidsplaatsen</a:t>
            </a:r>
          </a:p>
          <a:p>
            <a:pPr marL="742950" lvl="1" indent="-285750">
              <a:buFont typeface="Courier New" panose="02070309020205020404" pitchFamily="49" charset="0"/>
              <a:buChar char="o"/>
            </a:pPr>
            <a:r>
              <a:rPr lang="nl-NL" sz="2200">
                <a:solidFill>
                  <a:schemeClr val="bg1"/>
                </a:solidFill>
              </a:rPr>
              <a:t>Twee derde </a:t>
            </a:r>
            <a:r>
              <a:rPr lang="nl-NL" sz="2200" dirty="0">
                <a:solidFill>
                  <a:schemeClr val="bg1"/>
                </a:solidFill>
              </a:rPr>
              <a:t>in ICT en zakelijke dienstverlening</a:t>
            </a:r>
          </a:p>
          <a:p>
            <a:pPr marL="742950" lvl="1" indent="-285750">
              <a:buFont typeface="Courier New" panose="02070309020205020404" pitchFamily="49" charset="0"/>
              <a:buChar char="o"/>
            </a:pPr>
            <a:r>
              <a:rPr lang="nl-NL" sz="2200" dirty="0">
                <a:solidFill>
                  <a:schemeClr val="bg1"/>
                </a:solidFill>
              </a:rPr>
              <a:t>Kennisinstituten zoals KNMI</a:t>
            </a:r>
          </a:p>
          <a:p>
            <a:pPr marL="742950" lvl="1" indent="-285750">
              <a:buFont typeface="Courier New" panose="02070309020205020404" pitchFamily="49" charset="0"/>
              <a:buChar char="o"/>
            </a:pPr>
            <a:r>
              <a:rPr lang="nl-NL" sz="2200" dirty="0">
                <a:solidFill>
                  <a:schemeClr val="bg1"/>
                </a:solidFill>
              </a:rPr>
              <a:t>Relatief veel ZZP’ers </a:t>
            </a:r>
          </a:p>
          <a:p>
            <a:pPr marL="285750" indent="-285750">
              <a:buFont typeface="Courier New" panose="02070309020205020404" pitchFamily="49" charset="0"/>
              <a:buChar char="o"/>
            </a:pPr>
            <a:r>
              <a:rPr lang="nl-NL" sz="2200" dirty="0">
                <a:solidFill>
                  <a:schemeClr val="bg1"/>
                </a:solidFill>
              </a:rPr>
              <a:t>Utrecht </a:t>
            </a:r>
            <a:r>
              <a:rPr lang="nl-NL" sz="2200" dirty="0" err="1">
                <a:solidFill>
                  <a:schemeClr val="bg1"/>
                </a:solidFill>
              </a:rPr>
              <a:t>Science</a:t>
            </a:r>
            <a:r>
              <a:rPr lang="nl-NL" sz="2200" dirty="0">
                <a:solidFill>
                  <a:schemeClr val="bg1"/>
                </a:solidFill>
              </a:rPr>
              <a:t> Park Bilthoven </a:t>
            </a:r>
            <a:r>
              <a:rPr lang="nl-NL" sz="2200" dirty="0">
                <a:solidFill>
                  <a:schemeClr val="bg1"/>
                </a:solidFill>
                <a:sym typeface="Wingdings" panose="05000000000000000000" pitchFamily="2" charset="2"/>
              </a:rPr>
              <a:t></a:t>
            </a:r>
            <a:r>
              <a:rPr lang="nl-NL" sz="2200" dirty="0">
                <a:solidFill>
                  <a:schemeClr val="bg1"/>
                </a:solidFill>
              </a:rPr>
              <a:t> life </a:t>
            </a:r>
            <a:r>
              <a:rPr lang="nl-NL" sz="2200" dirty="0" err="1">
                <a:solidFill>
                  <a:schemeClr val="bg1"/>
                </a:solidFill>
              </a:rPr>
              <a:t>science</a:t>
            </a:r>
            <a:r>
              <a:rPr lang="nl-NL" sz="2200" dirty="0">
                <a:solidFill>
                  <a:schemeClr val="bg1"/>
                </a:solidFill>
              </a:rPr>
              <a:t>-as </a:t>
            </a:r>
          </a:p>
          <a:p>
            <a:pPr marL="285750" indent="-285750">
              <a:buFont typeface="Courier New" panose="02070309020205020404" pitchFamily="49" charset="0"/>
              <a:buChar char="o"/>
            </a:pPr>
            <a:r>
              <a:rPr lang="nl-NL" sz="2200" dirty="0">
                <a:solidFill>
                  <a:schemeClr val="bg1"/>
                </a:solidFill>
              </a:rPr>
              <a:t>Bedrijventerreinen functioneren goed</a:t>
            </a:r>
          </a:p>
          <a:p>
            <a:pPr marL="285750" indent="-285750">
              <a:buFont typeface="Courier New" panose="02070309020205020404" pitchFamily="49" charset="0"/>
              <a:buChar char="o"/>
            </a:pPr>
            <a:r>
              <a:rPr lang="nl-NL" sz="2200" dirty="0">
                <a:solidFill>
                  <a:schemeClr val="bg1"/>
                </a:solidFill>
              </a:rPr>
              <a:t>Sommige panden wel verouderd</a:t>
            </a:r>
          </a:p>
          <a:p>
            <a:pPr marL="285750" indent="-285750">
              <a:buFont typeface="Courier New" panose="02070309020205020404" pitchFamily="49" charset="0"/>
              <a:buChar char="o"/>
            </a:pPr>
            <a:r>
              <a:rPr lang="nl-NL" sz="2200" dirty="0">
                <a:solidFill>
                  <a:schemeClr val="bg1"/>
                </a:solidFill>
              </a:rPr>
              <a:t>Ruimtebehoefte bedrijventerreinen 0,4-2,4 hectare</a:t>
            </a:r>
          </a:p>
          <a:p>
            <a:pPr marL="285750" indent="-285750">
              <a:buFont typeface="Courier New" panose="02070309020205020404" pitchFamily="49" charset="0"/>
              <a:buChar char="o"/>
            </a:pPr>
            <a:r>
              <a:rPr lang="nl-NL" sz="2200" dirty="0">
                <a:solidFill>
                  <a:schemeClr val="bg1"/>
                </a:solidFill>
              </a:rPr>
              <a:t>Een derde van het winkelvloeroppervlak niet-dagelijkse goederen verdwijnt</a:t>
            </a:r>
          </a:p>
          <a:p>
            <a:pPr marL="285750" indent="-285750">
              <a:buFont typeface="Courier New" panose="02070309020205020404" pitchFamily="49" charset="0"/>
              <a:buChar char="o"/>
            </a:pPr>
            <a:r>
              <a:rPr lang="nl-NL" sz="2200" dirty="0">
                <a:solidFill>
                  <a:schemeClr val="bg1"/>
                </a:solidFill>
              </a:rPr>
              <a:t>Online winkelen brengt nieuwe mobiliteitsvraagstukken</a:t>
            </a:r>
          </a:p>
          <a:p>
            <a:pPr marL="285750" indent="-285750">
              <a:buFont typeface="Courier New" panose="02070309020205020404" pitchFamily="49" charset="0"/>
              <a:buChar char="o"/>
            </a:pPr>
            <a:r>
              <a:rPr lang="nl-NL" sz="2200" dirty="0">
                <a:solidFill>
                  <a:schemeClr val="bg1"/>
                </a:solidFill>
              </a:rPr>
              <a:t>40% van de agrarische bedrijven verdwijnt</a:t>
            </a:r>
          </a:p>
          <a:p>
            <a:pPr marL="285750" indent="-285750">
              <a:buFont typeface="Courier New" panose="02070309020205020404" pitchFamily="49" charset="0"/>
              <a:buChar char="o"/>
            </a:pPr>
            <a:r>
              <a:rPr lang="nl-NL" sz="2200" dirty="0">
                <a:solidFill>
                  <a:schemeClr val="bg1"/>
                </a:solidFill>
              </a:rPr>
              <a:t>Beleid: </a:t>
            </a:r>
            <a:r>
              <a:rPr lang="nl-NL" sz="2200" dirty="0" err="1">
                <a:solidFill>
                  <a:schemeClr val="bg1"/>
                </a:solidFill>
              </a:rPr>
              <a:t>natuurinclusieve</a:t>
            </a:r>
            <a:r>
              <a:rPr lang="nl-NL" sz="2200" dirty="0">
                <a:solidFill>
                  <a:schemeClr val="bg1"/>
                </a:solidFill>
              </a:rPr>
              <a:t> kringlooplandbouw	</a:t>
            </a:r>
          </a:p>
          <a:p>
            <a:pPr marL="285750" indent="-285750">
              <a:buFont typeface="Courier New" panose="02070309020205020404" pitchFamily="49" charset="0"/>
              <a:buChar char="o"/>
            </a:pPr>
            <a:r>
              <a:rPr lang="nl-NL" sz="2200" dirty="0">
                <a:solidFill>
                  <a:schemeClr val="bg1"/>
                </a:solidFill>
              </a:rPr>
              <a:t>Transformatie naar een circulaire economie</a:t>
            </a:r>
          </a:p>
        </p:txBody>
      </p:sp>
      <p:sp>
        <p:nvSpPr>
          <p:cNvPr id="20" name="Tekstvak 19">
            <a:extLst>
              <a:ext uri="{FF2B5EF4-FFF2-40B4-BE49-F238E27FC236}">
                <a16:creationId xmlns:a16="http://schemas.microsoft.com/office/drawing/2014/main" id="{70C43CF2-DD44-4A22-9735-7CD87EB646B5}"/>
              </a:ext>
            </a:extLst>
          </p:cNvPr>
          <p:cNvSpPr txBox="1"/>
          <p:nvPr/>
        </p:nvSpPr>
        <p:spPr>
          <a:xfrm>
            <a:off x="250190" y="504438"/>
            <a:ext cx="5339450" cy="584775"/>
          </a:xfrm>
          <a:prstGeom prst="rect">
            <a:avLst/>
          </a:prstGeom>
          <a:noFill/>
        </p:spPr>
        <p:txBody>
          <a:bodyPr wrap="square" rtlCol="0">
            <a:spAutoFit/>
          </a:bodyPr>
          <a:lstStyle/>
          <a:p>
            <a:r>
              <a:rPr lang="nl-NL" sz="3200" b="1" dirty="0">
                <a:solidFill>
                  <a:srgbClr val="FFC000"/>
                </a:solidFill>
              </a:rPr>
              <a:t>Economie en werkgelegenheid </a:t>
            </a:r>
            <a:endParaRPr lang="nl-NL" sz="2800" dirty="0">
              <a:solidFill>
                <a:srgbClr val="FFC000"/>
              </a:solidFill>
            </a:endParaRPr>
          </a:p>
        </p:txBody>
      </p:sp>
      <p:pic>
        <p:nvPicPr>
          <p:cNvPr id="4" name="Afbeelding 3">
            <a:extLst>
              <a:ext uri="{FF2B5EF4-FFF2-40B4-BE49-F238E27FC236}">
                <a16:creationId xmlns:a16="http://schemas.microsoft.com/office/drawing/2014/main" id="{BF0580CF-BF9E-4B91-8101-B24D4D0A8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3638" y="1567844"/>
            <a:ext cx="4051368" cy="4737706"/>
          </a:xfrm>
          <a:prstGeom prst="rect">
            <a:avLst/>
          </a:prstGeom>
        </p:spPr>
      </p:pic>
      <p:pic>
        <p:nvPicPr>
          <p:cNvPr id="6" name="Afbeelding 5">
            <a:extLst>
              <a:ext uri="{FF2B5EF4-FFF2-40B4-BE49-F238E27FC236}">
                <a16:creationId xmlns:a16="http://schemas.microsoft.com/office/drawing/2014/main" id="{30FF47A8-3319-419C-9FF3-9AEA151B6F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5601" y="3744605"/>
            <a:ext cx="1654004" cy="2880340"/>
          </a:xfrm>
          <a:prstGeom prst="rect">
            <a:avLst/>
          </a:prstGeom>
        </p:spPr>
      </p:pic>
    </p:spTree>
    <p:extLst>
      <p:ext uri="{BB962C8B-B14F-4D97-AF65-F5344CB8AC3E}">
        <p14:creationId xmlns:p14="http://schemas.microsoft.com/office/powerpoint/2010/main" val="223517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6">
            <a:extLst>
              <a:ext uri="{FF2B5EF4-FFF2-40B4-BE49-F238E27FC236}">
                <a16:creationId xmlns:a16="http://schemas.microsoft.com/office/drawing/2014/main" id="{AD0BF6C1-7274-4B8E-A6A8-D3C3AEF92DF1}"/>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31</a:t>
            </a:fld>
            <a:endParaRPr lang="en-US" dirty="0">
              <a:solidFill>
                <a:schemeClr val="bg1"/>
              </a:solidFill>
            </a:endParaRPr>
          </a:p>
        </p:txBody>
      </p:sp>
      <p:sp>
        <p:nvSpPr>
          <p:cNvPr id="3" name="Tekstvak 2">
            <a:extLst>
              <a:ext uri="{FF2B5EF4-FFF2-40B4-BE49-F238E27FC236}">
                <a16:creationId xmlns:a16="http://schemas.microsoft.com/office/drawing/2014/main" id="{4DAA7091-C7C2-4888-A099-E021695A044A}"/>
              </a:ext>
            </a:extLst>
          </p:cNvPr>
          <p:cNvSpPr txBox="1"/>
          <p:nvPr/>
        </p:nvSpPr>
        <p:spPr>
          <a:xfrm>
            <a:off x="1338349" y="2782669"/>
            <a:ext cx="10544695" cy="646331"/>
          </a:xfrm>
          <a:prstGeom prst="rect">
            <a:avLst/>
          </a:prstGeom>
          <a:noFill/>
        </p:spPr>
        <p:txBody>
          <a:bodyPr wrap="square" rtlCol="0">
            <a:spAutoFit/>
          </a:bodyPr>
          <a:lstStyle/>
          <a:p>
            <a:r>
              <a:rPr lang="en-US" sz="3600" b="1" dirty="0" err="1">
                <a:solidFill>
                  <a:schemeClr val="bg1"/>
                </a:solidFill>
              </a:rPr>
              <a:t>Samen</a:t>
            </a:r>
            <a:r>
              <a:rPr lang="en-US" sz="3600" b="1" dirty="0">
                <a:solidFill>
                  <a:schemeClr val="bg1"/>
                </a:solidFill>
              </a:rPr>
              <a:t> </a:t>
            </a:r>
            <a:r>
              <a:rPr lang="en-US" sz="3600" b="1" dirty="0" err="1">
                <a:solidFill>
                  <a:schemeClr val="bg1"/>
                </a:solidFill>
              </a:rPr>
              <a:t>werken</a:t>
            </a:r>
            <a:r>
              <a:rPr lang="en-US" sz="3600" b="1" dirty="0">
                <a:solidFill>
                  <a:schemeClr val="bg1"/>
                </a:solidFill>
              </a:rPr>
              <a:t> </a:t>
            </a:r>
            <a:r>
              <a:rPr lang="en-US" sz="3600" b="1" dirty="0" err="1">
                <a:solidFill>
                  <a:schemeClr val="bg1"/>
                </a:solidFill>
              </a:rPr>
              <a:t>aan</a:t>
            </a:r>
            <a:r>
              <a:rPr lang="en-US" sz="3600" b="1" dirty="0">
                <a:solidFill>
                  <a:schemeClr val="bg1"/>
                </a:solidFill>
              </a:rPr>
              <a:t> de omgevingsvisie – </a:t>
            </a:r>
            <a:r>
              <a:rPr lang="en-US" sz="3600" b="1" dirty="0" err="1">
                <a:solidFill>
                  <a:schemeClr val="bg1"/>
                </a:solidFill>
              </a:rPr>
              <a:t>mentimeter</a:t>
            </a:r>
            <a:r>
              <a:rPr lang="en-US" sz="3600" b="1" dirty="0">
                <a:solidFill>
                  <a:schemeClr val="bg1"/>
                </a:solidFill>
              </a:rPr>
              <a:t>  </a:t>
            </a:r>
            <a:endParaRPr lang="nl-NL" sz="3200" dirty="0">
              <a:solidFill>
                <a:schemeClr val="bg1"/>
              </a:solidFill>
            </a:endParaRPr>
          </a:p>
        </p:txBody>
      </p:sp>
      <p:pic>
        <p:nvPicPr>
          <p:cNvPr id="6" name="Afbeelding 5" descr="Afbeelding met tekst&#10;&#10;Automatisch gegenereerde beschrijving">
            <a:extLst>
              <a:ext uri="{FF2B5EF4-FFF2-40B4-BE49-F238E27FC236}">
                <a16:creationId xmlns:a16="http://schemas.microsoft.com/office/drawing/2014/main" id="{CB116573-1EE7-422B-8348-88BBCB29A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8" name="Afbeelding 7" descr="Afbeelding met tekening, bord&#10;&#10;Automatisch gegenereerde beschrijving">
            <a:extLst>
              <a:ext uri="{FF2B5EF4-FFF2-40B4-BE49-F238E27FC236}">
                <a16:creationId xmlns:a16="http://schemas.microsoft.com/office/drawing/2014/main" id="{07649925-5473-4AE7-84E0-2B13EE9E8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Tree>
    <p:extLst>
      <p:ext uri="{BB962C8B-B14F-4D97-AF65-F5344CB8AC3E}">
        <p14:creationId xmlns:p14="http://schemas.microsoft.com/office/powerpoint/2010/main" val="3933015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77863" y="443852"/>
            <a:ext cx="10808351" cy="677108"/>
          </a:xfrm>
          <a:prstGeom prst="rect">
            <a:avLst/>
          </a:prstGeom>
          <a:noFill/>
        </p:spPr>
        <p:txBody>
          <a:bodyPr wrap="square" lIns="0" tIns="0" rIns="0" bIns="0" rtlCol="0" anchor="t">
            <a:spAutoFit/>
          </a:bodyPr>
          <a:lstStyle/>
          <a:p>
            <a:r>
              <a:rPr lang="nl-NL" sz="3600" dirty="0">
                <a:solidFill>
                  <a:srgbClr val="FFC000"/>
                </a:solidFill>
                <a:latin typeface="+mj-lt"/>
              </a:rPr>
              <a:t>Afsluiting</a:t>
            </a:r>
            <a:r>
              <a:rPr lang="en-US" sz="4400" dirty="0">
                <a:solidFill>
                  <a:schemeClr val="bg1"/>
                </a:solidFill>
                <a:latin typeface="+mj-lt"/>
              </a:rPr>
              <a:t> </a:t>
            </a:r>
            <a:endParaRPr lang="nl-NL" sz="4400" dirty="0">
              <a:solidFill>
                <a:schemeClr val="bg1"/>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32</a:t>
            </a:fld>
            <a:endParaRPr lang="en-US" dirty="0">
              <a:solidFill>
                <a:schemeClr val="bg1"/>
              </a:solidFill>
            </a:endParaRPr>
          </a:p>
        </p:txBody>
      </p:sp>
      <p:pic>
        <p:nvPicPr>
          <p:cNvPr id="9" name="Afbeelding 8" descr="Afbeelding met tekst&#10;&#10;Automatisch gegenereerde beschrijving">
            <a:extLst>
              <a:ext uri="{FF2B5EF4-FFF2-40B4-BE49-F238E27FC236}">
                <a16:creationId xmlns:a16="http://schemas.microsoft.com/office/drawing/2014/main" id="{A46D7CB9-459E-44E1-A468-B9404ED93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0" name="Afbeelding 9" descr="Afbeelding met tekening, bord&#10;&#10;Automatisch gegenereerde beschrijving">
            <a:extLst>
              <a:ext uri="{FF2B5EF4-FFF2-40B4-BE49-F238E27FC236}">
                <a16:creationId xmlns:a16="http://schemas.microsoft.com/office/drawing/2014/main" id="{DBDD9369-04AA-47F9-B7AA-20EF3F126A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sp>
        <p:nvSpPr>
          <p:cNvPr id="8" name="Tekstvak 7">
            <a:extLst>
              <a:ext uri="{FF2B5EF4-FFF2-40B4-BE49-F238E27FC236}">
                <a16:creationId xmlns:a16="http://schemas.microsoft.com/office/drawing/2014/main" id="{72BF90F9-CA2D-4C46-9CA6-E36FE50B11AB}"/>
              </a:ext>
            </a:extLst>
          </p:cNvPr>
          <p:cNvSpPr txBox="1"/>
          <p:nvPr/>
        </p:nvSpPr>
        <p:spPr>
          <a:xfrm>
            <a:off x="555392" y="1487003"/>
            <a:ext cx="10697968" cy="5016758"/>
          </a:xfrm>
          <a:prstGeom prst="rect">
            <a:avLst/>
          </a:prstGeom>
          <a:noFill/>
        </p:spPr>
        <p:txBody>
          <a:bodyPr wrap="square" rtlCol="0">
            <a:spAutoFit/>
          </a:bodyPr>
          <a:lstStyle/>
          <a:p>
            <a:pPr marL="342900" indent="-342900">
              <a:buFont typeface="Courier New" panose="02070309020205020404" pitchFamily="49" charset="0"/>
              <a:buChar char="o"/>
            </a:pPr>
            <a:r>
              <a:rPr lang="nl-NL" sz="2400" dirty="0">
                <a:solidFill>
                  <a:schemeClr val="bg1"/>
                </a:solidFill>
              </a:rPr>
              <a:t>Hoe nu verder? </a:t>
            </a:r>
            <a:r>
              <a:rPr lang="nl-NL" sz="2400" dirty="0">
                <a:solidFill>
                  <a:schemeClr val="bg1"/>
                </a:solidFill>
                <a:sym typeface="Wingdings" panose="05000000000000000000" pitchFamily="2" charset="2"/>
              </a:rPr>
              <a:t> </a:t>
            </a:r>
            <a:r>
              <a:rPr lang="nl-NL" sz="2400" dirty="0">
                <a:solidFill>
                  <a:schemeClr val="bg1"/>
                </a:solidFill>
              </a:rPr>
              <a:t>Op basis van de Basisverkenning + inbreng uit diverse participatiesessies aan de slag met scenario’s voor de koers van gemeente De Bilt</a:t>
            </a:r>
          </a:p>
          <a:p>
            <a:endParaRPr lang="nl-NL" sz="2400" dirty="0">
              <a:solidFill>
                <a:schemeClr val="bg1"/>
              </a:solidFill>
            </a:endParaRPr>
          </a:p>
          <a:p>
            <a:pPr marL="342900" indent="-342900">
              <a:buFont typeface="Courier New" panose="02070309020205020404" pitchFamily="49" charset="0"/>
              <a:buChar char="o"/>
            </a:pPr>
            <a:r>
              <a:rPr lang="nl-NL" sz="2400" dirty="0">
                <a:solidFill>
                  <a:schemeClr val="bg1"/>
                </a:solidFill>
              </a:rPr>
              <a:t>Aanvullende schriftelijke reactie is mogelijk tot 1 mei 2021: </a:t>
            </a:r>
            <a:r>
              <a:rPr lang="nl-NL" sz="2400" dirty="0">
                <a:solidFill>
                  <a:schemeClr val="bg1"/>
                </a:solidFill>
                <a:hlinkClick r:id="rId4"/>
              </a:rPr>
              <a:t>omgevingsvisie@debilt.nl</a:t>
            </a:r>
            <a:r>
              <a:rPr lang="nl-NL" sz="2400" dirty="0">
                <a:solidFill>
                  <a:schemeClr val="bg1"/>
                </a:solidFill>
              </a:rPr>
              <a:t> </a:t>
            </a:r>
          </a:p>
          <a:p>
            <a:pPr marL="342900" indent="-342900">
              <a:buFont typeface="Courier New" panose="02070309020205020404" pitchFamily="49" charset="0"/>
              <a:buChar char="o"/>
            </a:pPr>
            <a:endParaRPr lang="nl-NL" sz="2400" dirty="0">
              <a:solidFill>
                <a:schemeClr val="bg1"/>
              </a:solidFill>
            </a:endParaRPr>
          </a:p>
          <a:p>
            <a:pPr marL="342900" indent="-342900">
              <a:buFont typeface="Courier New" panose="02070309020205020404" pitchFamily="49" charset="0"/>
              <a:buChar char="o"/>
            </a:pPr>
            <a:r>
              <a:rPr lang="nl-NL" sz="2400" dirty="0">
                <a:solidFill>
                  <a:schemeClr val="bg1"/>
                </a:solidFill>
              </a:rPr>
              <a:t>Blijf op de hoogte via: </a:t>
            </a:r>
            <a:r>
              <a:rPr lang="nl-NL" sz="2400" dirty="0">
                <a:solidFill>
                  <a:schemeClr val="bg1"/>
                </a:solidFill>
                <a:hlinkClick r:id="rId5"/>
              </a:rPr>
              <a:t>www.doemeedebilt.nl</a:t>
            </a:r>
            <a:r>
              <a:rPr lang="nl-NL" sz="2400" dirty="0">
                <a:solidFill>
                  <a:schemeClr val="bg1"/>
                </a:solidFill>
              </a:rPr>
              <a:t> en vul de enquête in tot 1 mei</a:t>
            </a:r>
          </a:p>
          <a:p>
            <a:pPr marL="342900" indent="-342900">
              <a:buFont typeface="Courier New" panose="02070309020205020404" pitchFamily="49" charset="0"/>
              <a:buChar char="o"/>
            </a:pPr>
            <a:endParaRPr lang="nl-NL" sz="2400" dirty="0">
              <a:solidFill>
                <a:schemeClr val="bg1"/>
              </a:solidFill>
            </a:endParaRPr>
          </a:p>
          <a:p>
            <a:pPr marL="342900" indent="-342900">
              <a:buFont typeface="Courier New" panose="02070309020205020404" pitchFamily="49" charset="0"/>
              <a:buChar char="o"/>
            </a:pPr>
            <a:endParaRPr lang="nl-NL" sz="2400" dirty="0">
              <a:solidFill>
                <a:schemeClr val="bg1"/>
              </a:solidFill>
            </a:endParaRPr>
          </a:p>
          <a:p>
            <a:pPr marL="342900" indent="-342900">
              <a:buFont typeface="Courier New" panose="02070309020205020404" pitchFamily="49" charset="0"/>
              <a:buChar char="o"/>
            </a:pPr>
            <a:endParaRPr lang="nl-NL" sz="2400" dirty="0">
              <a:solidFill>
                <a:schemeClr val="bg1"/>
              </a:solidFill>
            </a:endParaRPr>
          </a:p>
          <a:p>
            <a:endParaRPr lang="nl-NL" sz="2400" dirty="0">
              <a:solidFill>
                <a:schemeClr val="bg1"/>
              </a:solidFill>
            </a:endParaRPr>
          </a:p>
          <a:p>
            <a:r>
              <a:rPr lang="nl-NL" sz="3200" i="1" dirty="0">
                <a:solidFill>
                  <a:srgbClr val="FFC000"/>
                </a:solidFill>
              </a:rPr>
              <a:t>Dank voor uw komst en inbreng! </a:t>
            </a:r>
          </a:p>
          <a:p>
            <a:pPr marL="342900" indent="-342900">
              <a:buFont typeface="Courier New" panose="02070309020205020404" pitchFamily="49" charset="0"/>
              <a:buChar char="o"/>
            </a:pPr>
            <a:endParaRPr lang="nl-NL" sz="2400" dirty="0">
              <a:solidFill>
                <a:schemeClr val="bg1"/>
              </a:solidFill>
            </a:endParaRPr>
          </a:p>
        </p:txBody>
      </p:sp>
      <p:pic>
        <p:nvPicPr>
          <p:cNvPr id="1026" name="E0F78EA0-089D-4DEB-BE5F-2B8759D49C46" descr="E0F78EA0-089D-4DEB-BE5F-2B8759D49C46">
            <a:extLst>
              <a:ext uri="{FF2B5EF4-FFF2-40B4-BE49-F238E27FC236}">
                <a16:creationId xmlns:a16="http://schemas.microsoft.com/office/drawing/2014/main" id="{DA3FB9A7-0F2D-4278-B1FB-E8195DB2A98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951765" y="4335524"/>
            <a:ext cx="2890814" cy="2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08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90563" y="314325"/>
            <a:ext cx="10808351" cy="677108"/>
          </a:xfrm>
          <a:prstGeom prst="rect">
            <a:avLst/>
          </a:prstGeom>
          <a:noFill/>
        </p:spPr>
        <p:txBody>
          <a:bodyPr wrap="square" lIns="0" tIns="0" rIns="0" bIns="0" rtlCol="0" anchor="t">
            <a:spAutoFit/>
          </a:bodyPr>
          <a:lstStyle/>
          <a:p>
            <a:r>
              <a:rPr lang="en-US" sz="4400" dirty="0" err="1">
                <a:solidFill>
                  <a:schemeClr val="bg1"/>
                </a:solidFill>
                <a:latin typeface="+mj-lt"/>
              </a:rPr>
              <a:t>Omgevingswet</a:t>
            </a:r>
            <a:r>
              <a:rPr lang="en-US" sz="4400" dirty="0">
                <a:solidFill>
                  <a:schemeClr val="bg1"/>
                </a:solidFill>
                <a:latin typeface="+mj-lt"/>
              </a:rPr>
              <a:t> | </a:t>
            </a:r>
            <a:r>
              <a:rPr lang="en-US" sz="4400" dirty="0">
                <a:solidFill>
                  <a:srgbClr val="FFC000"/>
                </a:solidFill>
                <a:latin typeface="+mj-lt"/>
              </a:rPr>
              <a:t>omgevingsvisie</a:t>
            </a:r>
            <a:endParaRPr lang="nl-NL" sz="4400" dirty="0">
              <a:solidFill>
                <a:srgbClr val="FFC000"/>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4</a:t>
            </a:fld>
            <a:endParaRPr lang="en-US" dirty="0">
              <a:solidFill>
                <a:schemeClr val="bg1"/>
              </a:solidFill>
            </a:endParaRPr>
          </a:p>
        </p:txBody>
      </p:sp>
      <p:pic>
        <p:nvPicPr>
          <p:cNvPr id="9" name="Afbeelding 8" descr="Afbeelding met tekst&#10;&#10;Automatisch gegenereerde beschrijving">
            <a:extLst>
              <a:ext uri="{FF2B5EF4-FFF2-40B4-BE49-F238E27FC236}">
                <a16:creationId xmlns:a16="http://schemas.microsoft.com/office/drawing/2014/main" id="{25EA42B3-71A6-408E-962E-B541E88D7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0" name="Afbeelding 9" descr="Afbeelding met tekening, bord&#10;&#10;Automatisch gegenereerde beschrijving">
            <a:extLst>
              <a:ext uri="{FF2B5EF4-FFF2-40B4-BE49-F238E27FC236}">
                <a16:creationId xmlns:a16="http://schemas.microsoft.com/office/drawing/2014/main" id="{CAAC9B62-5E19-46CF-B7DB-8CB19614CB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13" name="Afbeelding 12">
            <a:extLst>
              <a:ext uri="{FF2B5EF4-FFF2-40B4-BE49-F238E27FC236}">
                <a16:creationId xmlns:a16="http://schemas.microsoft.com/office/drawing/2014/main" id="{CD06F784-E885-49CC-808E-185BB96F48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2814" y="3072301"/>
            <a:ext cx="5040539" cy="3336998"/>
          </a:xfrm>
          <a:prstGeom prst="rect">
            <a:avLst/>
          </a:prstGeom>
        </p:spPr>
      </p:pic>
      <p:sp>
        <p:nvSpPr>
          <p:cNvPr id="3" name="Rechthoek 2">
            <a:extLst>
              <a:ext uri="{FF2B5EF4-FFF2-40B4-BE49-F238E27FC236}">
                <a16:creationId xmlns:a16="http://schemas.microsoft.com/office/drawing/2014/main" id="{13FE386E-BB91-4E94-81A6-39C242201167}"/>
              </a:ext>
            </a:extLst>
          </p:cNvPr>
          <p:cNvSpPr/>
          <p:nvPr/>
        </p:nvSpPr>
        <p:spPr>
          <a:xfrm>
            <a:off x="677862" y="2137787"/>
            <a:ext cx="6773863" cy="3539430"/>
          </a:xfrm>
          <a:prstGeom prst="rect">
            <a:avLst/>
          </a:prstGeom>
        </p:spPr>
        <p:txBody>
          <a:bodyPr wrap="square">
            <a:spAutoFit/>
          </a:bodyPr>
          <a:lstStyle/>
          <a:p>
            <a:r>
              <a:rPr lang="nl-NL" sz="3200" b="1" dirty="0">
                <a:solidFill>
                  <a:srgbClr val="92D050"/>
                </a:solidFill>
              </a:rPr>
              <a:t>Omgevingsvisie 2040</a:t>
            </a:r>
          </a:p>
          <a:p>
            <a:pPr marL="800100" lvl="1" indent="-342900">
              <a:buFont typeface="Courier New" panose="02070309020205020404" pitchFamily="49" charset="0"/>
              <a:buChar char="o"/>
            </a:pPr>
            <a:r>
              <a:rPr lang="nl-NL" sz="2400" dirty="0">
                <a:solidFill>
                  <a:schemeClr val="bg1"/>
                </a:solidFill>
              </a:rPr>
              <a:t>Lange termijn/strategisch karakter</a:t>
            </a:r>
          </a:p>
          <a:p>
            <a:pPr marL="800100" lvl="1" indent="-342900">
              <a:buFont typeface="Courier New" panose="02070309020205020404" pitchFamily="49" charset="0"/>
              <a:buChar char="o"/>
            </a:pPr>
            <a:r>
              <a:rPr lang="nl-NL" sz="2400" dirty="0">
                <a:solidFill>
                  <a:schemeClr val="bg1"/>
                </a:solidFill>
              </a:rPr>
              <a:t>Ambities op hoofdlijnen</a:t>
            </a:r>
          </a:p>
          <a:p>
            <a:pPr marL="800100" lvl="1" indent="-342900">
              <a:buFont typeface="Courier New" panose="02070309020205020404" pitchFamily="49" charset="0"/>
              <a:buChar char="o"/>
            </a:pPr>
            <a:r>
              <a:rPr lang="nl-NL" sz="2400" dirty="0">
                <a:solidFill>
                  <a:schemeClr val="bg1"/>
                </a:solidFill>
              </a:rPr>
              <a:t>Integrale benadering van alle thema’s</a:t>
            </a:r>
          </a:p>
          <a:p>
            <a:pPr marL="800100" lvl="1" indent="-342900">
              <a:buFont typeface="Courier New" panose="02070309020205020404" pitchFamily="49" charset="0"/>
              <a:buChar char="o"/>
            </a:pPr>
            <a:r>
              <a:rPr lang="nl-NL" sz="2400" dirty="0">
                <a:solidFill>
                  <a:schemeClr val="bg1"/>
                </a:solidFill>
              </a:rPr>
              <a:t>Waarborgen van kwaliteiten </a:t>
            </a:r>
          </a:p>
          <a:p>
            <a:pPr marL="800100" lvl="1" indent="-342900">
              <a:buFont typeface="Courier New" panose="02070309020205020404" pitchFamily="49" charset="0"/>
              <a:buChar char="o"/>
            </a:pPr>
            <a:r>
              <a:rPr lang="nl-NL" sz="2400" dirty="0">
                <a:solidFill>
                  <a:schemeClr val="bg1"/>
                </a:solidFill>
              </a:rPr>
              <a:t>Ruimte bieden voor gewenste ontwikkelingen</a:t>
            </a:r>
          </a:p>
          <a:p>
            <a:pPr marL="800100" lvl="1" indent="-342900">
              <a:buFont typeface="Courier New" panose="02070309020205020404" pitchFamily="49" charset="0"/>
              <a:buChar char="o"/>
            </a:pPr>
            <a:r>
              <a:rPr lang="nl-NL" sz="2400" dirty="0">
                <a:solidFill>
                  <a:schemeClr val="bg1"/>
                </a:solidFill>
              </a:rPr>
              <a:t>Duurzaamheid en gezondheid voorop</a:t>
            </a:r>
          </a:p>
          <a:p>
            <a:pPr marL="800100" lvl="1" indent="-342900">
              <a:buFont typeface="Courier New" panose="02070309020205020404" pitchFamily="49" charset="0"/>
              <a:buChar char="o"/>
            </a:pPr>
            <a:r>
              <a:rPr lang="nl-NL" sz="2400" dirty="0">
                <a:solidFill>
                  <a:schemeClr val="bg1"/>
                </a:solidFill>
              </a:rPr>
              <a:t>Goed afgewogen keuzes:</a:t>
            </a:r>
          </a:p>
          <a:p>
            <a:pPr lvl="1"/>
            <a:r>
              <a:rPr lang="nl-NL" sz="2400" dirty="0">
                <a:solidFill>
                  <a:schemeClr val="bg1"/>
                </a:solidFill>
              </a:rPr>
              <a:t>     Milieu-</a:t>
            </a:r>
            <a:r>
              <a:rPr lang="nl-NL" sz="2400" dirty="0" err="1">
                <a:solidFill>
                  <a:schemeClr val="bg1"/>
                </a:solidFill>
              </a:rPr>
              <a:t>effectrapporatage</a:t>
            </a:r>
            <a:endParaRPr lang="nl-NL" sz="2400" dirty="0">
              <a:solidFill>
                <a:schemeClr val="bg1"/>
              </a:solidFill>
            </a:endParaRPr>
          </a:p>
        </p:txBody>
      </p:sp>
    </p:spTree>
    <p:extLst>
      <p:ext uri="{BB962C8B-B14F-4D97-AF65-F5344CB8AC3E}">
        <p14:creationId xmlns:p14="http://schemas.microsoft.com/office/powerpoint/2010/main" val="3248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293689" y="281837"/>
            <a:ext cx="7287053" cy="553998"/>
          </a:xfrm>
          <a:prstGeom prst="rect">
            <a:avLst/>
          </a:prstGeom>
          <a:noFill/>
        </p:spPr>
        <p:txBody>
          <a:bodyPr wrap="square" lIns="0" tIns="0" rIns="0" bIns="0" rtlCol="0" anchor="t">
            <a:spAutoFit/>
          </a:bodyPr>
          <a:lstStyle/>
          <a:p>
            <a:r>
              <a:rPr lang="nl-NL" sz="3600" dirty="0">
                <a:solidFill>
                  <a:srgbClr val="FFC000"/>
                </a:solidFill>
                <a:latin typeface="+mj-lt"/>
              </a:rPr>
              <a:t>Proces + doel van de avond </a:t>
            </a: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5</a:t>
            </a:fld>
            <a:endParaRPr lang="en-US" dirty="0">
              <a:solidFill>
                <a:schemeClr val="bg1"/>
              </a:solidFill>
            </a:endParaRPr>
          </a:p>
        </p:txBody>
      </p:sp>
      <p:sp>
        <p:nvSpPr>
          <p:cNvPr id="9" name="Tekstvak 8">
            <a:extLst>
              <a:ext uri="{FF2B5EF4-FFF2-40B4-BE49-F238E27FC236}">
                <a16:creationId xmlns:a16="http://schemas.microsoft.com/office/drawing/2014/main" id="{0D1F7FDD-4EE7-4E07-BF96-F83EA2CDE604}"/>
              </a:ext>
            </a:extLst>
          </p:cNvPr>
          <p:cNvSpPr txBox="1"/>
          <p:nvPr/>
        </p:nvSpPr>
        <p:spPr>
          <a:xfrm>
            <a:off x="252664" y="1789438"/>
            <a:ext cx="2919068" cy="3785652"/>
          </a:xfrm>
          <a:prstGeom prst="rect">
            <a:avLst/>
          </a:prstGeom>
          <a:noFill/>
        </p:spPr>
        <p:txBody>
          <a:bodyPr wrap="square" rtlCol="0">
            <a:spAutoFit/>
          </a:bodyPr>
          <a:lstStyle/>
          <a:p>
            <a:r>
              <a:rPr lang="nl-NL" sz="2000" b="1" dirty="0">
                <a:solidFill>
                  <a:srgbClr val="92D050"/>
                </a:solidFill>
              </a:rPr>
              <a:t>Samen stap voor stap</a:t>
            </a:r>
          </a:p>
          <a:p>
            <a:endParaRPr lang="nl-NL" sz="2000" b="1" dirty="0">
              <a:solidFill>
                <a:schemeClr val="bg1"/>
              </a:solidFill>
            </a:endParaRPr>
          </a:p>
          <a:p>
            <a:pPr marL="457200" indent="-457200">
              <a:buFont typeface="+mj-lt"/>
              <a:buAutoNum type="arabicPeriod"/>
            </a:pPr>
            <a:r>
              <a:rPr lang="nl-NL" sz="2000" dirty="0">
                <a:solidFill>
                  <a:schemeClr val="bg1"/>
                </a:solidFill>
              </a:rPr>
              <a:t>Kader door raad</a:t>
            </a:r>
          </a:p>
          <a:p>
            <a:pPr marL="457200" indent="-457200">
              <a:buFont typeface="+mj-lt"/>
              <a:buAutoNum type="arabicPeriod"/>
            </a:pPr>
            <a:endParaRPr lang="nl-NL" sz="2000" dirty="0">
              <a:solidFill>
                <a:schemeClr val="bg1"/>
              </a:solidFill>
            </a:endParaRPr>
          </a:p>
          <a:p>
            <a:pPr marL="457200" indent="-457200">
              <a:buFont typeface="+mj-lt"/>
              <a:buAutoNum type="arabicPeriod"/>
            </a:pPr>
            <a:r>
              <a:rPr lang="nl-NL" sz="2000" dirty="0">
                <a:solidFill>
                  <a:schemeClr val="bg1"/>
                </a:solidFill>
              </a:rPr>
              <a:t>Analyse en opties/ scenario’s</a:t>
            </a:r>
          </a:p>
          <a:p>
            <a:pPr marL="457200" indent="-457200">
              <a:buFont typeface="+mj-lt"/>
              <a:buAutoNum type="arabicPeriod"/>
            </a:pPr>
            <a:endParaRPr lang="nl-NL" sz="2000" dirty="0">
              <a:solidFill>
                <a:schemeClr val="bg1"/>
              </a:solidFill>
            </a:endParaRPr>
          </a:p>
          <a:p>
            <a:pPr marL="457200" indent="-457200">
              <a:buFont typeface="+mj-lt"/>
              <a:buAutoNum type="arabicPeriod"/>
            </a:pPr>
            <a:r>
              <a:rPr lang="nl-NL" sz="2000" dirty="0">
                <a:solidFill>
                  <a:schemeClr val="bg1"/>
                </a:solidFill>
              </a:rPr>
              <a:t>Dialoog en keuzes </a:t>
            </a:r>
          </a:p>
          <a:p>
            <a:pPr marL="457200" indent="-457200">
              <a:buFont typeface="+mj-lt"/>
              <a:buAutoNum type="arabicPeriod"/>
            </a:pPr>
            <a:endParaRPr lang="nl-NL" sz="2000" dirty="0">
              <a:solidFill>
                <a:schemeClr val="bg1"/>
              </a:solidFill>
            </a:endParaRPr>
          </a:p>
          <a:p>
            <a:pPr marL="457200" indent="-457200">
              <a:buFont typeface="+mj-lt"/>
              <a:buAutoNum type="arabicPeriod"/>
            </a:pPr>
            <a:r>
              <a:rPr lang="nl-NL" sz="2000" dirty="0">
                <a:solidFill>
                  <a:schemeClr val="bg1"/>
                </a:solidFill>
              </a:rPr>
              <a:t>Concept, ontwerp en vaststelling </a:t>
            </a:r>
          </a:p>
          <a:p>
            <a:endParaRPr lang="nl-NL" sz="2000" dirty="0">
              <a:solidFill>
                <a:schemeClr val="bg1"/>
              </a:solidFill>
            </a:endParaRPr>
          </a:p>
        </p:txBody>
      </p:sp>
      <p:pic>
        <p:nvPicPr>
          <p:cNvPr id="10" name="Afbeelding 9" descr="Afbeelding met tekst&#10;&#10;Automatisch gegenereerde beschrijving">
            <a:extLst>
              <a:ext uri="{FF2B5EF4-FFF2-40B4-BE49-F238E27FC236}">
                <a16:creationId xmlns:a16="http://schemas.microsoft.com/office/drawing/2014/main" id="{5B4DE3B2-9F4C-4A38-882A-D136B94B4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1" name="Afbeelding 10" descr="Afbeelding met tekening, bord&#10;&#10;Automatisch gegenereerde beschrijving">
            <a:extLst>
              <a:ext uri="{FF2B5EF4-FFF2-40B4-BE49-F238E27FC236}">
                <a16:creationId xmlns:a16="http://schemas.microsoft.com/office/drawing/2014/main" id="{A6480E22-450B-4942-BB38-429F830CD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12" name="Afbeelding 11">
            <a:extLst>
              <a:ext uri="{FF2B5EF4-FFF2-40B4-BE49-F238E27FC236}">
                <a16:creationId xmlns:a16="http://schemas.microsoft.com/office/drawing/2014/main" id="{9766C944-9F67-4129-BAA6-1713FB576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5365" y="1116560"/>
            <a:ext cx="8870755" cy="2946088"/>
          </a:xfrm>
          <a:prstGeom prst="rect">
            <a:avLst/>
          </a:prstGeom>
        </p:spPr>
      </p:pic>
      <p:pic>
        <p:nvPicPr>
          <p:cNvPr id="13" name="Afbeelding 12">
            <a:extLst>
              <a:ext uri="{FF2B5EF4-FFF2-40B4-BE49-F238E27FC236}">
                <a16:creationId xmlns:a16="http://schemas.microsoft.com/office/drawing/2014/main" id="{CA4D4B06-4A3A-4874-86D3-1739F26508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45365" y="4131337"/>
            <a:ext cx="8870755" cy="1263996"/>
          </a:xfrm>
          <a:prstGeom prst="rect">
            <a:avLst/>
          </a:prstGeom>
        </p:spPr>
      </p:pic>
      <p:sp>
        <p:nvSpPr>
          <p:cNvPr id="14" name="Tekstvak 13">
            <a:extLst>
              <a:ext uri="{FF2B5EF4-FFF2-40B4-BE49-F238E27FC236}">
                <a16:creationId xmlns:a16="http://schemas.microsoft.com/office/drawing/2014/main" id="{241BD3C3-5657-4C65-AB26-9CB551D96661}"/>
              </a:ext>
            </a:extLst>
          </p:cNvPr>
          <p:cNvSpPr txBox="1"/>
          <p:nvPr/>
        </p:nvSpPr>
        <p:spPr>
          <a:xfrm>
            <a:off x="444392" y="5889120"/>
            <a:ext cx="10310703" cy="400110"/>
          </a:xfrm>
          <a:prstGeom prst="rect">
            <a:avLst/>
          </a:prstGeom>
          <a:noFill/>
        </p:spPr>
        <p:txBody>
          <a:bodyPr wrap="square" rtlCol="0">
            <a:spAutoFit/>
          </a:bodyPr>
          <a:lstStyle/>
          <a:p>
            <a:pPr marL="342900" indent="-342900">
              <a:buFont typeface="Courier New" panose="02070309020205020404" pitchFamily="49" charset="0"/>
              <a:buChar char="o"/>
            </a:pPr>
            <a:r>
              <a:rPr lang="nl-NL" sz="2000" dirty="0">
                <a:solidFill>
                  <a:schemeClr val="bg1"/>
                </a:solidFill>
              </a:rPr>
              <a:t>Andere trajecten, waaronder ‘Samen werken aan wonen’ en de ‘Regionale Energie Strategie’. </a:t>
            </a:r>
          </a:p>
        </p:txBody>
      </p:sp>
    </p:spTree>
    <p:extLst>
      <p:ext uri="{BB962C8B-B14F-4D97-AF65-F5344CB8AC3E}">
        <p14:creationId xmlns:p14="http://schemas.microsoft.com/office/powerpoint/2010/main" val="298279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742950" y="790041"/>
            <a:ext cx="10808351" cy="553998"/>
          </a:xfrm>
          <a:prstGeom prst="rect">
            <a:avLst/>
          </a:prstGeom>
          <a:noFill/>
        </p:spPr>
        <p:txBody>
          <a:bodyPr wrap="square" lIns="0" tIns="0" rIns="0" bIns="0" rtlCol="0" anchor="t">
            <a:spAutoFit/>
          </a:bodyPr>
          <a:lstStyle/>
          <a:p>
            <a:r>
              <a:rPr lang="nl-NL" sz="3600" dirty="0">
                <a:solidFill>
                  <a:srgbClr val="FFC000"/>
                </a:solidFill>
                <a:latin typeface="+mj-lt"/>
              </a:rPr>
              <a:t>Waar gaat het over? </a:t>
            </a:r>
            <a:r>
              <a:rPr lang="nl-NL" sz="3600" dirty="0">
                <a:solidFill>
                  <a:srgbClr val="92D050"/>
                </a:solidFill>
                <a:latin typeface="+mj-lt"/>
              </a:rPr>
              <a:t>Majeure vraagstukken </a:t>
            </a: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6</a:t>
            </a:fld>
            <a:endParaRPr lang="en-US" dirty="0">
              <a:solidFill>
                <a:schemeClr val="bg1"/>
              </a:solidFill>
            </a:endParaRPr>
          </a:p>
        </p:txBody>
      </p:sp>
      <p:sp>
        <p:nvSpPr>
          <p:cNvPr id="6" name="Tekstvak 5">
            <a:extLst>
              <a:ext uri="{FF2B5EF4-FFF2-40B4-BE49-F238E27FC236}">
                <a16:creationId xmlns:a16="http://schemas.microsoft.com/office/drawing/2014/main" id="{E6768B93-AEB1-4800-A872-88DF92999AF0}"/>
              </a:ext>
            </a:extLst>
          </p:cNvPr>
          <p:cNvSpPr txBox="1"/>
          <p:nvPr/>
        </p:nvSpPr>
        <p:spPr>
          <a:xfrm>
            <a:off x="742950" y="1712683"/>
            <a:ext cx="11571814" cy="4893647"/>
          </a:xfrm>
          <a:prstGeom prst="rect">
            <a:avLst/>
          </a:prstGeom>
          <a:noFill/>
        </p:spPr>
        <p:txBody>
          <a:bodyPr wrap="square" rtlCol="0">
            <a:spAutoFit/>
          </a:bodyPr>
          <a:lstStyle/>
          <a:p>
            <a:pPr marL="457200" indent="-457200">
              <a:buFont typeface="+mj-lt"/>
              <a:buAutoNum type="arabicPeriod"/>
            </a:pPr>
            <a:r>
              <a:rPr lang="nl-NL" sz="2400" dirty="0">
                <a:solidFill>
                  <a:schemeClr val="bg1"/>
                </a:solidFill>
              </a:rPr>
              <a:t>Kwaliteit verbeteren van </a:t>
            </a:r>
            <a:r>
              <a:rPr lang="nl-NL" sz="2400" dirty="0">
                <a:solidFill>
                  <a:srgbClr val="92D050"/>
                </a:solidFill>
              </a:rPr>
              <a:t>milieu, gezondheid en veiligheid</a:t>
            </a:r>
          </a:p>
          <a:p>
            <a:pPr marL="457200" indent="-457200">
              <a:buFont typeface="+mj-lt"/>
              <a:buAutoNum type="arabicPeriod"/>
            </a:pPr>
            <a:r>
              <a:rPr lang="nl-NL" sz="2400" dirty="0">
                <a:solidFill>
                  <a:srgbClr val="92D050"/>
                </a:solidFill>
              </a:rPr>
              <a:t>Duurzaamheid</a:t>
            </a:r>
            <a:r>
              <a:rPr lang="nl-NL" sz="2400" dirty="0">
                <a:solidFill>
                  <a:schemeClr val="bg1"/>
                </a:solidFill>
              </a:rPr>
              <a:t> doorvoeren</a:t>
            </a:r>
          </a:p>
          <a:p>
            <a:pPr marL="457200" indent="-457200">
              <a:buFont typeface="+mj-lt"/>
              <a:buAutoNum type="arabicPeriod"/>
            </a:pPr>
            <a:r>
              <a:rPr lang="nl-NL" sz="2400" dirty="0">
                <a:solidFill>
                  <a:srgbClr val="92D050"/>
                </a:solidFill>
              </a:rPr>
              <a:t>Landschap en cultuurhistorie </a:t>
            </a:r>
            <a:r>
              <a:rPr lang="nl-NL" sz="2400" dirty="0">
                <a:solidFill>
                  <a:schemeClr val="bg1"/>
                </a:solidFill>
              </a:rPr>
              <a:t>versterken</a:t>
            </a:r>
          </a:p>
          <a:p>
            <a:pPr marL="457200" indent="-457200">
              <a:buFont typeface="+mj-lt"/>
              <a:buAutoNum type="arabicPeriod"/>
            </a:pPr>
            <a:r>
              <a:rPr lang="nl-NL" sz="2400" dirty="0">
                <a:solidFill>
                  <a:schemeClr val="bg1"/>
                </a:solidFill>
              </a:rPr>
              <a:t>Kringloop </a:t>
            </a:r>
            <a:r>
              <a:rPr lang="nl-NL" sz="2400" dirty="0">
                <a:solidFill>
                  <a:srgbClr val="92D050"/>
                </a:solidFill>
              </a:rPr>
              <a:t>landbouw </a:t>
            </a:r>
          </a:p>
          <a:p>
            <a:pPr marL="457200" indent="-457200">
              <a:buFont typeface="+mj-lt"/>
              <a:buAutoNum type="arabicPeriod"/>
            </a:pPr>
            <a:r>
              <a:rPr lang="nl-NL" sz="2400" dirty="0">
                <a:solidFill>
                  <a:schemeClr val="bg1"/>
                </a:solidFill>
              </a:rPr>
              <a:t>Vergroten </a:t>
            </a:r>
            <a:r>
              <a:rPr lang="nl-NL" sz="2400" dirty="0">
                <a:solidFill>
                  <a:srgbClr val="92D050"/>
                </a:solidFill>
              </a:rPr>
              <a:t>biodiversiteit</a:t>
            </a:r>
            <a:r>
              <a:rPr lang="nl-NL" sz="2400" dirty="0">
                <a:solidFill>
                  <a:schemeClr val="bg1"/>
                </a:solidFill>
              </a:rPr>
              <a:t> </a:t>
            </a:r>
          </a:p>
          <a:p>
            <a:pPr marL="457200" indent="-457200">
              <a:buFont typeface="+mj-lt"/>
              <a:buAutoNum type="arabicPeriod"/>
            </a:pPr>
            <a:r>
              <a:rPr lang="nl-NL" sz="2400" dirty="0">
                <a:solidFill>
                  <a:schemeClr val="bg1"/>
                </a:solidFill>
              </a:rPr>
              <a:t>Voldoende extra </a:t>
            </a:r>
            <a:r>
              <a:rPr lang="nl-NL" sz="2400" dirty="0">
                <a:solidFill>
                  <a:srgbClr val="92D050"/>
                </a:solidFill>
              </a:rPr>
              <a:t>woningbouw</a:t>
            </a:r>
          </a:p>
          <a:p>
            <a:pPr marL="457200" indent="-457200">
              <a:buFont typeface="+mj-lt"/>
              <a:buAutoNum type="arabicPeriod"/>
            </a:pPr>
            <a:r>
              <a:rPr lang="nl-NL" sz="2400" dirty="0">
                <a:solidFill>
                  <a:schemeClr val="bg1"/>
                </a:solidFill>
              </a:rPr>
              <a:t>Ruimte voor </a:t>
            </a:r>
            <a:r>
              <a:rPr lang="nl-NL" sz="2400" dirty="0">
                <a:solidFill>
                  <a:srgbClr val="92D050"/>
                </a:solidFill>
              </a:rPr>
              <a:t>economie</a:t>
            </a:r>
          </a:p>
          <a:p>
            <a:pPr marL="457200" indent="-457200">
              <a:buFont typeface="+mj-lt"/>
              <a:buAutoNum type="arabicPeriod"/>
            </a:pPr>
            <a:r>
              <a:rPr lang="nl-NL" sz="2400" dirty="0">
                <a:solidFill>
                  <a:schemeClr val="bg1"/>
                </a:solidFill>
              </a:rPr>
              <a:t>Instandhouding </a:t>
            </a:r>
            <a:r>
              <a:rPr lang="nl-NL" sz="2400" dirty="0">
                <a:solidFill>
                  <a:srgbClr val="92D050"/>
                </a:solidFill>
              </a:rPr>
              <a:t>voorzieningen</a:t>
            </a:r>
          </a:p>
          <a:p>
            <a:pPr marL="457200" indent="-457200">
              <a:buFont typeface="+mj-lt"/>
              <a:buAutoNum type="arabicPeriod"/>
            </a:pPr>
            <a:r>
              <a:rPr lang="nl-NL" sz="2400" dirty="0">
                <a:solidFill>
                  <a:schemeClr val="bg1"/>
                </a:solidFill>
              </a:rPr>
              <a:t>Koppeling met </a:t>
            </a:r>
            <a:r>
              <a:rPr lang="nl-NL" sz="2400" dirty="0">
                <a:solidFill>
                  <a:srgbClr val="92D050"/>
                </a:solidFill>
              </a:rPr>
              <a:t>sociaal domein</a:t>
            </a:r>
          </a:p>
          <a:p>
            <a:pPr marL="457200" indent="-457200">
              <a:buFont typeface="+mj-lt"/>
              <a:buAutoNum type="arabicPeriod"/>
            </a:pPr>
            <a:r>
              <a:rPr lang="nl-NL" sz="2400" dirty="0">
                <a:solidFill>
                  <a:schemeClr val="bg1"/>
                </a:solidFill>
              </a:rPr>
              <a:t>Verbetering </a:t>
            </a:r>
            <a:r>
              <a:rPr lang="nl-NL" sz="2400" dirty="0">
                <a:solidFill>
                  <a:srgbClr val="92D050"/>
                </a:solidFill>
              </a:rPr>
              <a:t>bereikbaarheid</a:t>
            </a:r>
            <a:r>
              <a:rPr lang="nl-NL" sz="2400" dirty="0">
                <a:solidFill>
                  <a:schemeClr val="bg1"/>
                </a:solidFill>
              </a:rPr>
              <a:t> </a:t>
            </a:r>
          </a:p>
          <a:p>
            <a:pPr marL="457200" indent="-457200">
              <a:buFont typeface="+mj-lt"/>
              <a:buAutoNum type="arabicPeriod"/>
            </a:pPr>
            <a:r>
              <a:rPr lang="nl-NL" sz="2400" dirty="0">
                <a:solidFill>
                  <a:schemeClr val="bg1"/>
                </a:solidFill>
              </a:rPr>
              <a:t>Voorbereiding op</a:t>
            </a:r>
            <a:r>
              <a:rPr lang="nl-NL" sz="2400" dirty="0">
                <a:solidFill>
                  <a:srgbClr val="92D050"/>
                </a:solidFill>
              </a:rPr>
              <a:t> klimaatadaptatie</a:t>
            </a:r>
          </a:p>
          <a:p>
            <a:pPr marL="457200" indent="-457200">
              <a:buFont typeface="+mj-lt"/>
              <a:buAutoNum type="arabicPeriod"/>
            </a:pPr>
            <a:r>
              <a:rPr lang="nl-NL" sz="2400" dirty="0">
                <a:solidFill>
                  <a:schemeClr val="bg1"/>
                </a:solidFill>
              </a:rPr>
              <a:t>Aandeel in </a:t>
            </a:r>
            <a:r>
              <a:rPr lang="nl-NL" sz="2400" dirty="0">
                <a:solidFill>
                  <a:srgbClr val="92D050"/>
                </a:solidFill>
              </a:rPr>
              <a:t>Regionale Energie Strategie </a:t>
            </a:r>
            <a:r>
              <a:rPr lang="nl-NL" sz="2400" dirty="0">
                <a:solidFill>
                  <a:schemeClr val="bg1"/>
                </a:solidFill>
              </a:rPr>
              <a:t>(RES)</a:t>
            </a:r>
          </a:p>
          <a:p>
            <a:pPr marL="285750" indent="-285750">
              <a:buFont typeface="Courier New" panose="02070309020205020404" pitchFamily="49" charset="0"/>
              <a:buChar char="o"/>
            </a:pPr>
            <a:endParaRPr lang="nl-NL" sz="2400" dirty="0">
              <a:solidFill>
                <a:schemeClr val="bg1"/>
              </a:solidFill>
            </a:endParaRPr>
          </a:p>
        </p:txBody>
      </p:sp>
      <p:pic>
        <p:nvPicPr>
          <p:cNvPr id="9" name="Afbeelding 8" descr="Afbeelding met tekst&#10;&#10;Automatisch gegenereerde beschrijving">
            <a:extLst>
              <a:ext uri="{FF2B5EF4-FFF2-40B4-BE49-F238E27FC236}">
                <a16:creationId xmlns:a16="http://schemas.microsoft.com/office/drawing/2014/main" id="{4DC44409-08E6-4569-AC2A-4E8A17D558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3266" y="77809"/>
            <a:ext cx="1043906" cy="549716"/>
          </a:xfrm>
          <a:prstGeom prst="rect">
            <a:avLst/>
          </a:prstGeom>
        </p:spPr>
      </p:pic>
      <p:pic>
        <p:nvPicPr>
          <p:cNvPr id="10" name="Afbeelding 9" descr="Afbeelding met tekening, bord&#10;&#10;Automatisch gegenereerde beschrijving">
            <a:extLst>
              <a:ext uri="{FF2B5EF4-FFF2-40B4-BE49-F238E27FC236}">
                <a16:creationId xmlns:a16="http://schemas.microsoft.com/office/drawing/2014/main" id="{707DA99A-CC66-41FD-B8D5-186001797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3367" y="251670"/>
            <a:ext cx="1379986" cy="307166"/>
          </a:xfrm>
          <a:prstGeom prst="rect">
            <a:avLst/>
          </a:prstGeom>
        </p:spPr>
      </p:pic>
      <p:pic>
        <p:nvPicPr>
          <p:cNvPr id="4" name="Afbeelding 3">
            <a:extLst>
              <a:ext uri="{FF2B5EF4-FFF2-40B4-BE49-F238E27FC236}">
                <a16:creationId xmlns:a16="http://schemas.microsoft.com/office/drawing/2014/main" id="{7DA72872-1840-4FB6-A420-0FB83B9297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1443" y="2879068"/>
            <a:ext cx="4931910" cy="2846439"/>
          </a:xfrm>
          <a:prstGeom prst="rect">
            <a:avLst/>
          </a:prstGeom>
        </p:spPr>
      </p:pic>
    </p:spTree>
    <p:extLst>
      <p:ext uri="{BB962C8B-B14F-4D97-AF65-F5344CB8AC3E}">
        <p14:creationId xmlns:p14="http://schemas.microsoft.com/office/powerpoint/2010/main" val="34609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712196-880D-43C3-B07B-D89E011B04EC}"/>
              </a:ext>
            </a:extLst>
          </p:cNvPr>
          <p:cNvSpPr>
            <a:spLocks noGrp="1"/>
          </p:cNvSpPr>
          <p:nvPr>
            <p:ph type="title"/>
          </p:nvPr>
        </p:nvSpPr>
        <p:spPr>
          <a:xfrm>
            <a:off x="359157" y="838200"/>
            <a:ext cx="3730243" cy="893056"/>
          </a:xfrm>
          <a:noFill/>
        </p:spPr>
        <p:txBody>
          <a:bodyPr vert="horz" lIns="91440" tIns="45720" rIns="91440" bIns="45720" rtlCol="0" anchor="b">
            <a:normAutofit/>
          </a:bodyPr>
          <a:lstStyle/>
          <a:p>
            <a:r>
              <a:rPr lang="en-US" sz="3200" dirty="0">
                <a:solidFill>
                  <a:srgbClr val="FFC000"/>
                </a:solidFill>
              </a:rPr>
              <a:t>De Bilt in de </a:t>
            </a:r>
            <a:r>
              <a:rPr lang="en-US" sz="3200" dirty="0" err="1">
                <a:solidFill>
                  <a:srgbClr val="FFC000"/>
                </a:solidFill>
              </a:rPr>
              <a:t>regio</a:t>
            </a:r>
            <a:endParaRPr lang="en-US" sz="3200" dirty="0">
              <a:solidFill>
                <a:srgbClr val="FFC000"/>
              </a:solidFill>
            </a:endParaRPr>
          </a:p>
        </p:txBody>
      </p:sp>
      <p:pic>
        <p:nvPicPr>
          <p:cNvPr id="5" name="Tijdelijke aanduiding voor inhoud 4">
            <a:extLst>
              <a:ext uri="{FF2B5EF4-FFF2-40B4-BE49-F238E27FC236}">
                <a16:creationId xmlns:a16="http://schemas.microsoft.com/office/drawing/2014/main" id="{CC7A53C3-2A12-4CFA-8297-2810201AE892}"/>
              </a:ext>
            </a:extLst>
          </p:cNvPr>
          <p:cNvPicPr>
            <a:picLocks noGrp="1" noChangeAspect="1"/>
          </p:cNvPicPr>
          <p:nvPr>
            <p:ph sz="half" idx="2"/>
          </p:nvPr>
        </p:nvPicPr>
        <p:blipFill rotWithShape="1">
          <a:blip r:embed="rId3" cstate="screen">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a:ext>
            </a:extLst>
          </a:blip>
          <a:srcRect r="2" b="9702"/>
          <a:stretch/>
        </p:blipFill>
        <p:spPr>
          <a:xfrm>
            <a:off x="4654297" y="10"/>
            <a:ext cx="7537704" cy="6857990"/>
          </a:xfrm>
          <a:prstGeom prst="rect">
            <a:avLst/>
          </a:prstGeom>
        </p:spPr>
      </p:pic>
    </p:spTree>
    <p:extLst>
      <p:ext uri="{BB962C8B-B14F-4D97-AF65-F5344CB8AC3E}">
        <p14:creationId xmlns:p14="http://schemas.microsoft.com/office/powerpoint/2010/main" val="412454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41E216C1-C77E-47C1-AC13-D79FB8CC2D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0880" y="-3814285"/>
            <a:ext cx="17193761" cy="14486570"/>
          </a:xfrm>
          <a:prstGeom prst="rect">
            <a:avLst/>
          </a:prstGeom>
          <a:effectLst>
            <a:glow rad="127000">
              <a:schemeClr val="accent1">
                <a:alpha val="21000"/>
              </a:schemeClr>
            </a:glow>
          </a:effectLst>
        </p:spPr>
      </p:pic>
      <p:sp>
        <p:nvSpPr>
          <p:cNvPr id="46" name="TextBox 45">
            <a:extLst>
              <a:ext uri="{FF2B5EF4-FFF2-40B4-BE49-F238E27FC236}">
                <a16:creationId xmlns:a16="http://schemas.microsoft.com/office/drawing/2014/main" id="{96181093-D069-46E3-8EFA-D4EF1E61AB7F}"/>
              </a:ext>
            </a:extLst>
          </p:cNvPr>
          <p:cNvSpPr txBox="1"/>
          <p:nvPr/>
        </p:nvSpPr>
        <p:spPr>
          <a:xfrm>
            <a:off x="309563" y="224910"/>
            <a:ext cx="10808351" cy="553998"/>
          </a:xfrm>
          <a:prstGeom prst="rect">
            <a:avLst/>
          </a:prstGeom>
          <a:noFill/>
        </p:spPr>
        <p:txBody>
          <a:bodyPr wrap="square" lIns="0" tIns="0" rIns="0" bIns="0" rtlCol="0" anchor="t">
            <a:spAutoFit/>
          </a:bodyPr>
          <a:lstStyle/>
          <a:p>
            <a:r>
              <a:rPr lang="en-US" sz="3600" dirty="0">
                <a:solidFill>
                  <a:srgbClr val="FFC000"/>
                </a:solidFill>
                <a:latin typeface="+mj-lt"/>
              </a:rPr>
              <a:t>Gemeente De Bilt in de </a:t>
            </a:r>
            <a:r>
              <a:rPr lang="en-US" sz="3600" dirty="0" err="1">
                <a:solidFill>
                  <a:srgbClr val="FFC000"/>
                </a:solidFill>
                <a:latin typeface="+mj-lt"/>
              </a:rPr>
              <a:t>regio</a:t>
            </a:r>
            <a:r>
              <a:rPr lang="en-US" sz="3600" dirty="0">
                <a:solidFill>
                  <a:srgbClr val="FFC000"/>
                </a:solidFill>
                <a:latin typeface="+mj-lt"/>
              </a:rPr>
              <a:t> U16</a:t>
            </a:r>
            <a:endParaRPr lang="nl-NL" sz="3600" dirty="0">
              <a:solidFill>
                <a:srgbClr val="FFC000"/>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8</a:t>
            </a:fld>
            <a:endParaRPr lang="en-US" dirty="0">
              <a:solidFill>
                <a:schemeClr val="bg1"/>
              </a:solidFill>
            </a:endParaRPr>
          </a:p>
        </p:txBody>
      </p:sp>
      <p:sp>
        <p:nvSpPr>
          <p:cNvPr id="8" name="Tekstvak 7">
            <a:extLst>
              <a:ext uri="{FF2B5EF4-FFF2-40B4-BE49-F238E27FC236}">
                <a16:creationId xmlns:a16="http://schemas.microsoft.com/office/drawing/2014/main" id="{E6ACE3C1-22A6-4594-AB70-139467C1FA7A}"/>
              </a:ext>
            </a:extLst>
          </p:cNvPr>
          <p:cNvSpPr txBox="1"/>
          <p:nvPr/>
        </p:nvSpPr>
        <p:spPr>
          <a:xfrm>
            <a:off x="191069" y="1028101"/>
            <a:ext cx="11791665" cy="50167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800" b="1" i="1" dirty="0">
                <a:solidFill>
                  <a:schemeClr val="bg1"/>
                </a:solidFill>
              </a:rPr>
              <a:t>“Gezond leven in een stedelijke regio voor iedereen” </a:t>
            </a:r>
          </a:p>
          <a:p>
            <a:r>
              <a:rPr lang="nl-NL" sz="2400" dirty="0">
                <a:solidFill>
                  <a:schemeClr val="bg1"/>
                </a:solidFill>
              </a:rPr>
              <a:t> </a:t>
            </a:r>
          </a:p>
          <a:p>
            <a:r>
              <a:rPr lang="nl-NL" sz="2800" b="1" dirty="0">
                <a:solidFill>
                  <a:schemeClr val="bg1"/>
                </a:solidFill>
              </a:rPr>
              <a:t>Een aantal belangrijke opgaven:</a:t>
            </a:r>
          </a:p>
          <a:p>
            <a:pPr marL="457200" indent="-457200">
              <a:buFont typeface="+mj-lt"/>
              <a:buAutoNum type="arabicPeriod"/>
            </a:pPr>
            <a:r>
              <a:rPr lang="nl-NL" sz="2400" dirty="0">
                <a:solidFill>
                  <a:schemeClr val="bg1"/>
                </a:solidFill>
              </a:rPr>
              <a:t>Ontwikkeling van metropoolregio tot ‘draaischijf van NL’ met knooppunten en vitale kernen</a:t>
            </a:r>
          </a:p>
          <a:p>
            <a:pPr marL="457200" indent="-457200">
              <a:buFont typeface="+mj-lt"/>
              <a:buAutoNum type="arabicPeriod"/>
            </a:pPr>
            <a:r>
              <a:rPr lang="nl-NL" sz="2400" dirty="0">
                <a:solidFill>
                  <a:schemeClr val="bg1"/>
                </a:solidFill>
              </a:rPr>
              <a:t>Internationaal erkende regio voor life </a:t>
            </a:r>
            <a:r>
              <a:rPr lang="nl-NL" sz="2400" dirty="0" err="1">
                <a:solidFill>
                  <a:schemeClr val="bg1"/>
                </a:solidFill>
              </a:rPr>
              <a:t>sciences</a:t>
            </a:r>
            <a:r>
              <a:rPr lang="nl-NL" sz="2400" dirty="0">
                <a:solidFill>
                  <a:schemeClr val="bg1"/>
                </a:solidFill>
              </a:rPr>
              <a:t>, gezondheid en duurzaamheid </a:t>
            </a:r>
          </a:p>
          <a:p>
            <a:pPr marL="457200" indent="-457200">
              <a:buFont typeface="+mj-lt"/>
              <a:buAutoNum type="arabicPeriod"/>
            </a:pPr>
            <a:r>
              <a:rPr lang="nl-NL" sz="2400" dirty="0">
                <a:solidFill>
                  <a:schemeClr val="bg1"/>
                </a:solidFill>
              </a:rPr>
              <a:t>Gemeenten zijn economisch complementair </a:t>
            </a:r>
            <a:r>
              <a:rPr lang="nl-NL" sz="2000" dirty="0">
                <a:solidFill>
                  <a:schemeClr val="bg1"/>
                </a:solidFill>
              </a:rPr>
              <a:t>(circa 80.000 nieuwe banen)</a:t>
            </a:r>
          </a:p>
          <a:p>
            <a:pPr marL="457200" indent="-457200">
              <a:buFont typeface="+mj-lt"/>
              <a:buAutoNum type="arabicPeriod"/>
            </a:pPr>
            <a:r>
              <a:rPr lang="nl-NL" sz="2400" dirty="0">
                <a:solidFill>
                  <a:schemeClr val="bg1"/>
                </a:solidFill>
              </a:rPr>
              <a:t>Voldoende woningen voor alle doelgroepen </a:t>
            </a:r>
            <a:r>
              <a:rPr lang="nl-NL" sz="2000" dirty="0">
                <a:solidFill>
                  <a:schemeClr val="bg1"/>
                </a:solidFill>
              </a:rPr>
              <a:t>(104.000 tot 125.000 nieuwe woningen) </a:t>
            </a:r>
          </a:p>
          <a:p>
            <a:pPr marL="457200" indent="-457200">
              <a:buFont typeface="+mj-lt"/>
              <a:buAutoNum type="arabicPeriod"/>
            </a:pPr>
            <a:r>
              <a:rPr lang="nl-NL" sz="2400" dirty="0">
                <a:solidFill>
                  <a:schemeClr val="bg1"/>
                </a:solidFill>
              </a:rPr>
              <a:t>Groei met voorrang op binnenstedelijke locaties en knooppunten </a:t>
            </a:r>
          </a:p>
          <a:p>
            <a:pPr marL="457200" indent="-457200">
              <a:buFont typeface="+mj-lt"/>
              <a:buAutoNum type="arabicPeriod"/>
            </a:pPr>
            <a:r>
              <a:rPr lang="nl-NL" sz="2400" dirty="0">
                <a:solidFill>
                  <a:schemeClr val="bg1"/>
                </a:solidFill>
              </a:rPr>
              <a:t>Voorrang geven aan duurzame mobiliteit</a:t>
            </a:r>
          </a:p>
          <a:p>
            <a:pPr marL="457200" indent="-457200">
              <a:buFont typeface="+mj-lt"/>
              <a:buAutoNum type="arabicPeriod"/>
            </a:pPr>
            <a:r>
              <a:rPr lang="nl-NL" sz="2400" dirty="0">
                <a:solidFill>
                  <a:schemeClr val="bg1"/>
                </a:solidFill>
              </a:rPr>
              <a:t>Behoud en ontwikkeling landschap en cultuurhistorie + groene verbindingen stad-land</a:t>
            </a:r>
          </a:p>
          <a:p>
            <a:pPr marL="457200" indent="-457200">
              <a:buFont typeface="+mj-lt"/>
              <a:buAutoNum type="arabicPeriod"/>
            </a:pPr>
            <a:r>
              <a:rPr lang="nl-NL" sz="2400" dirty="0">
                <a:solidFill>
                  <a:schemeClr val="bg1"/>
                </a:solidFill>
              </a:rPr>
              <a:t>Ontwikkeling recreatieve potenties landschappelijk hart</a:t>
            </a:r>
          </a:p>
          <a:p>
            <a:pPr marL="457200" indent="-457200">
              <a:buFont typeface="+mj-lt"/>
              <a:buAutoNum type="arabicPeriod"/>
            </a:pPr>
            <a:r>
              <a:rPr lang="nl-NL" sz="2400" dirty="0">
                <a:solidFill>
                  <a:schemeClr val="bg1"/>
                </a:solidFill>
              </a:rPr>
              <a:t>Klimaatneutrale regio: Regionale Energie Strategie </a:t>
            </a:r>
          </a:p>
          <a:p>
            <a:endParaRPr lang="nl-NL" sz="2400" b="1" dirty="0">
              <a:solidFill>
                <a:schemeClr val="bg1"/>
              </a:solidFill>
            </a:endParaRPr>
          </a:p>
        </p:txBody>
      </p:sp>
    </p:spTree>
    <p:extLst>
      <p:ext uri="{BB962C8B-B14F-4D97-AF65-F5344CB8AC3E}">
        <p14:creationId xmlns:p14="http://schemas.microsoft.com/office/powerpoint/2010/main" val="189878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41E216C1-C77E-47C1-AC13-D79FB8CC2D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0880" y="-3814285"/>
            <a:ext cx="17193761" cy="14486570"/>
          </a:xfrm>
          <a:prstGeom prst="rect">
            <a:avLst/>
          </a:prstGeom>
          <a:effectLst>
            <a:glow rad="127000">
              <a:schemeClr val="accent1">
                <a:alpha val="21000"/>
              </a:schemeClr>
            </a:glow>
          </a:effectLst>
        </p:spPr>
      </p:pic>
      <p:sp>
        <p:nvSpPr>
          <p:cNvPr id="46" name="TextBox 45">
            <a:extLst>
              <a:ext uri="{FF2B5EF4-FFF2-40B4-BE49-F238E27FC236}">
                <a16:creationId xmlns:a16="http://schemas.microsoft.com/office/drawing/2014/main" id="{96181093-D069-46E3-8EFA-D4EF1E61AB7F}"/>
              </a:ext>
            </a:extLst>
          </p:cNvPr>
          <p:cNvSpPr txBox="1"/>
          <p:nvPr/>
        </p:nvSpPr>
        <p:spPr>
          <a:xfrm>
            <a:off x="275943" y="35184"/>
            <a:ext cx="10808351" cy="553998"/>
          </a:xfrm>
          <a:prstGeom prst="rect">
            <a:avLst/>
          </a:prstGeom>
          <a:noFill/>
        </p:spPr>
        <p:txBody>
          <a:bodyPr wrap="square" lIns="0" tIns="0" rIns="0" bIns="0" rtlCol="0" anchor="t">
            <a:spAutoFit/>
          </a:bodyPr>
          <a:lstStyle/>
          <a:p>
            <a:r>
              <a:rPr lang="en-US" sz="3600" dirty="0">
                <a:solidFill>
                  <a:srgbClr val="FFC000"/>
                </a:solidFill>
                <a:latin typeface="+mj-lt"/>
              </a:rPr>
              <a:t>Gemeente De Bilt in de </a:t>
            </a:r>
            <a:r>
              <a:rPr lang="en-US" sz="3600" dirty="0" err="1">
                <a:solidFill>
                  <a:srgbClr val="FFC000"/>
                </a:solidFill>
                <a:latin typeface="+mj-lt"/>
              </a:rPr>
              <a:t>regio</a:t>
            </a:r>
            <a:r>
              <a:rPr lang="en-US" sz="3600" dirty="0">
                <a:solidFill>
                  <a:srgbClr val="FFC000"/>
                </a:solidFill>
                <a:latin typeface="+mj-lt"/>
              </a:rPr>
              <a:t> U16 </a:t>
            </a:r>
            <a:endParaRPr lang="nl-NL" sz="3600" dirty="0">
              <a:solidFill>
                <a:srgbClr val="FFC000"/>
              </a:solidFill>
              <a:latin typeface="+mj-lt"/>
            </a:endParaRPr>
          </a:p>
        </p:txBody>
      </p: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a:xfrm>
            <a:off x="-2065337" y="6305550"/>
            <a:ext cx="2743200" cy="365125"/>
          </a:xfrm>
        </p:spPr>
        <p:txBody>
          <a:bodyPr/>
          <a:lstStyle/>
          <a:p>
            <a:fld id="{8104C915-17D6-486A-86EC-048CBE10C825}" type="slidenum">
              <a:rPr lang="en-US" smtClean="0">
                <a:solidFill>
                  <a:schemeClr val="bg1"/>
                </a:solidFill>
              </a:rPr>
              <a:t>9</a:t>
            </a:fld>
            <a:endParaRPr lang="en-US" dirty="0">
              <a:solidFill>
                <a:schemeClr val="bg1"/>
              </a:solidFill>
            </a:endParaRPr>
          </a:p>
        </p:txBody>
      </p:sp>
      <p:sp>
        <p:nvSpPr>
          <p:cNvPr id="8" name="Tekstvak 7">
            <a:extLst>
              <a:ext uri="{FF2B5EF4-FFF2-40B4-BE49-F238E27FC236}">
                <a16:creationId xmlns:a16="http://schemas.microsoft.com/office/drawing/2014/main" id="{E6ACE3C1-22A6-4594-AB70-139467C1FA7A}"/>
              </a:ext>
            </a:extLst>
          </p:cNvPr>
          <p:cNvSpPr txBox="1"/>
          <p:nvPr/>
        </p:nvSpPr>
        <p:spPr>
          <a:xfrm>
            <a:off x="275943" y="1028101"/>
            <a:ext cx="11571814" cy="53860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800" b="1" dirty="0">
                <a:solidFill>
                  <a:schemeClr val="bg1"/>
                </a:solidFill>
              </a:rPr>
              <a:t>Wat willen wij? </a:t>
            </a:r>
          </a:p>
          <a:p>
            <a:pPr marL="971550" lvl="1" indent="-514350">
              <a:buFont typeface="Courier New" panose="02070309020205020404" pitchFamily="49" charset="0"/>
              <a:buChar char="o"/>
            </a:pPr>
            <a:r>
              <a:rPr lang="nl-NL" sz="2400" dirty="0">
                <a:solidFill>
                  <a:schemeClr val="bg1"/>
                </a:solidFill>
              </a:rPr>
              <a:t>Investeringen in groen en landschap (</a:t>
            </a:r>
            <a:r>
              <a:rPr lang="nl-NL" sz="2400" dirty="0" err="1">
                <a:solidFill>
                  <a:schemeClr val="bg1"/>
                </a:solidFill>
              </a:rPr>
              <a:t>o.a</a:t>
            </a:r>
            <a:r>
              <a:rPr lang="nl-NL" sz="2400" dirty="0">
                <a:solidFill>
                  <a:schemeClr val="bg1"/>
                </a:solidFill>
              </a:rPr>
              <a:t> Waterliniegebied)</a:t>
            </a:r>
          </a:p>
          <a:p>
            <a:pPr marL="971550" lvl="1" indent="-514350">
              <a:buFont typeface="Courier New" panose="02070309020205020404" pitchFamily="49" charset="0"/>
              <a:buChar char="o"/>
            </a:pPr>
            <a:r>
              <a:rPr lang="nl-NL" sz="2400" dirty="0">
                <a:solidFill>
                  <a:schemeClr val="bg1"/>
                </a:solidFill>
              </a:rPr>
              <a:t>Investeren in ons stationsgebied en OV bereikbaarheid </a:t>
            </a:r>
          </a:p>
          <a:p>
            <a:pPr marL="971550" lvl="1" indent="-514350">
              <a:buFont typeface="Courier New" panose="02070309020205020404" pitchFamily="49" charset="0"/>
              <a:buChar char="o"/>
            </a:pPr>
            <a:r>
              <a:rPr lang="nl-NL" sz="2400" dirty="0">
                <a:solidFill>
                  <a:schemeClr val="bg1"/>
                </a:solidFill>
              </a:rPr>
              <a:t>Beperkte woningbouw buiten de rode contour Maartensdijk</a:t>
            </a:r>
          </a:p>
          <a:p>
            <a:pPr marL="971550" lvl="1" indent="-514350">
              <a:buFont typeface="Courier New" panose="02070309020205020404" pitchFamily="49" charset="0"/>
              <a:buChar char="o"/>
            </a:pPr>
            <a:r>
              <a:rPr lang="nl-NL" sz="2400" dirty="0">
                <a:solidFill>
                  <a:schemeClr val="bg1"/>
                </a:solidFill>
              </a:rPr>
              <a:t>Versterken van de kenniseconomie en life-science as </a:t>
            </a:r>
          </a:p>
          <a:p>
            <a:pPr lvl="1"/>
            <a:endParaRPr lang="nl-NL" sz="2400" b="1" dirty="0">
              <a:solidFill>
                <a:schemeClr val="bg1"/>
              </a:solidFill>
            </a:endParaRPr>
          </a:p>
          <a:p>
            <a:r>
              <a:rPr lang="nl-NL" sz="2800" b="1" dirty="0">
                <a:solidFill>
                  <a:schemeClr val="bg1"/>
                </a:solidFill>
              </a:rPr>
              <a:t>Wat is van regionaal belang en willen we daaraan meewerken? </a:t>
            </a:r>
          </a:p>
          <a:p>
            <a:pPr marL="914400" lvl="1" indent="-457200">
              <a:buFont typeface="Courier New" panose="02070309020205020404" pitchFamily="49" charset="0"/>
              <a:buChar char="o"/>
            </a:pPr>
            <a:r>
              <a:rPr lang="nl-NL" sz="2400" dirty="0">
                <a:solidFill>
                  <a:schemeClr val="bg1"/>
                </a:solidFill>
              </a:rPr>
              <a:t>Verlenging trambaan Utrecht CS, USP naar Zeist parallel aan A28 </a:t>
            </a:r>
          </a:p>
          <a:p>
            <a:pPr marL="914400" lvl="1" indent="-457200">
              <a:buFont typeface="Courier New" panose="02070309020205020404" pitchFamily="49" charset="0"/>
              <a:buChar char="o"/>
            </a:pPr>
            <a:r>
              <a:rPr lang="nl-NL" sz="2400" dirty="0">
                <a:solidFill>
                  <a:schemeClr val="bg1"/>
                </a:solidFill>
              </a:rPr>
              <a:t>Directe fietsverbinding USP-Zeist door waardevol ecologisch gebied</a:t>
            </a:r>
          </a:p>
          <a:p>
            <a:pPr marL="914400" lvl="1" indent="-457200">
              <a:buFont typeface="Courier New" panose="02070309020205020404" pitchFamily="49" charset="0"/>
              <a:buChar char="o"/>
            </a:pPr>
            <a:r>
              <a:rPr lang="nl-NL" sz="2400" dirty="0">
                <a:solidFill>
                  <a:schemeClr val="bg1"/>
                </a:solidFill>
              </a:rPr>
              <a:t>Onderzoek P&amp;R en station afslag Maartensdijk</a:t>
            </a:r>
          </a:p>
          <a:p>
            <a:pPr marL="914400" lvl="1" indent="-457200">
              <a:buFont typeface="Courier New" panose="02070309020205020404" pitchFamily="49" charset="0"/>
              <a:buChar char="o"/>
            </a:pPr>
            <a:r>
              <a:rPr lang="nl-NL" sz="2400" dirty="0">
                <a:solidFill>
                  <a:schemeClr val="bg1"/>
                </a:solidFill>
              </a:rPr>
              <a:t>Recreatiepoort Hollandsche Rading </a:t>
            </a:r>
          </a:p>
          <a:p>
            <a:pPr marL="914400" lvl="1" indent="-457200">
              <a:buFont typeface="Courier New" panose="02070309020205020404" pitchFamily="49" charset="0"/>
              <a:buChar char="o"/>
            </a:pPr>
            <a:r>
              <a:rPr lang="nl-NL" sz="2400" dirty="0">
                <a:solidFill>
                  <a:schemeClr val="bg1"/>
                </a:solidFill>
              </a:rPr>
              <a:t>Meer recreatief gebruik Noorderpark </a:t>
            </a:r>
            <a:r>
              <a:rPr lang="nl-NL" sz="2400" dirty="0" err="1">
                <a:solidFill>
                  <a:schemeClr val="bg1"/>
                </a:solidFill>
              </a:rPr>
              <a:t>Ruigenhoek</a:t>
            </a:r>
            <a:endParaRPr lang="nl-NL" sz="2400" dirty="0">
              <a:solidFill>
                <a:schemeClr val="bg1"/>
              </a:solidFill>
            </a:endParaRPr>
          </a:p>
          <a:p>
            <a:pPr lvl="1"/>
            <a:endParaRPr lang="nl-NL" sz="2400" dirty="0">
              <a:solidFill>
                <a:schemeClr val="bg1"/>
              </a:solidFill>
            </a:endParaRPr>
          </a:p>
          <a:p>
            <a:r>
              <a:rPr lang="nl-NL" sz="2400" b="1" dirty="0">
                <a:solidFill>
                  <a:schemeClr val="bg1"/>
                </a:solidFill>
              </a:rPr>
              <a:t>Regionaal Economisch Programma (REP) U16</a:t>
            </a:r>
          </a:p>
        </p:txBody>
      </p:sp>
    </p:spTree>
    <p:extLst>
      <p:ext uri="{BB962C8B-B14F-4D97-AF65-F5344CB8AC3E}">
        <p14:creationId xmlns:p14="http://schemas.microsoft.com/office/powerpoint/2010/main" val="4203384437"/>
      </p:ext>
    </p:extLst>
  </p:cSld>
  <p:clrMapOvr>
    <a:masterClrMapping/>
  </p:clrMapOvr>
</p:sld>
</file>

<file path=ppt/theme/theme1.xml><?xml version="1.0" encoding="utf-8"?>
<a:theme xmlns:a="http://schemas.openxmlformats.org/drawingml/2006/main" name="Office Theme">
  <a:themeElements>
    <a:clrScheme name="Custom 86">
      <a:dk1>
        <a:srgbClr val="000000"/>
      </a:dk1>
      <a:lt1>
        <a:srgbClr val="FFFFFF"/>
      </a:lt1>
      <a:dk2>
        <a:srgbClr val="000000"/>
      </a:dk2>
      <a:lt2>
        <a:srgbClr val="808080"/>
      </a:lt2>
      <a:accent1>
        <a:srgbClr val="BBE0E3"/>
      </a:accent1>
      <a:accent2>
        <a:srgbClr val="333399"/>
      </a:accent2>
      <a:accent3>
        <a:srgbClr val="B01B2E"/>
      </a:accent3>
      <a:accent4>
        <a:srgbClr val="000000"/>
      </a:accent4>
      <a:accent5>
        <a:srgbClr val="DAEDEF"/>
      </a:accent5>
      <a:accent6>
        <a:srgbClr val="2D2D8A"/>
      </a:accent6>
      <a:hlink>
        <a:srgbClr val="009999"/>
      </a:hlink>
      <a:folHlink>
        <a:srgbClr val="99CC00"/>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1473</Words>
  <Application>Microsoft Office PowerPoint</Application>
  <PresentationFormat>Breedbeeld</PresentationFormat>
  <Paragraphs>299</Paragraphs>
  <Slides>32</Slides>
  <Notes>26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Calibri</vt:lpstr>
      <vt:lpstr>Calibri Light</vt:lpstr>
      <vt:lpstr>Courier New</vt:lpstr>
      <vt:lpstr>Segoe UI</vt:lpstr>
      <vt:lpstr>Office Theme</vt:lpstr>
      <vt:lpstr>PowerPoint-presentatie</vt:lpstr>
      <vt:lpstr>PowerPoint-presentatie</vt:lpstr>
      <vt:lpstr>PowerPoint-presentatie</vt:lpstr>
      <vt:lpstr>PowerPoint-presentatie</vt:lpstr>
      <vt:lpstr>PowerPoint-presentatie</vt:lpstr>
      <vt:lpstr>PowerPoint-presentatie</vt:lpstr>
      <vt:lpstr>De Bilt in de regio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Esther Verheijen</dc:creator>
  <cp:lastModifiedBy>Esther Verheijen</cp:lastModifiedBy>
  <cp:revision>48</cp:revision>
  <dcterms:created xsi:type="dcterms:W3CDTF">2021-04-19T13:30:15Z</dcterms:created>
  <dcterms:modified xsi:type="dcterms:W3CDTF">2021-04-20T16:57:47Z</dcterms:modified>
</cp:coreProperties>
</file>