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2" r:id="rId1"/>
  </p:sldMasterIdLst>
  <p:notesMasterIdLst>
    <p:notesMasterId r:id="rId12"/>
  </p:notesMasterIdLst>
  <p:handoutMasterIdLst>
    <p:handoutMasterId r:id="rId13"/>
  </p:handoutMasterIdLst>
  <p:sldIdLst>
    <p:sldId id="323" r:id="rId2"/>
    <p:sldId id="293" r:id="rId3"/>
    <p:sldId id="316" r:id="rId4"/>
    <p:sldId id="269" r:id="rId5"/>
    <p:sldId id="272" r:id="rId6"/>
    <p:sldId id="325" r:id="rId7"/>
    <p:sldId id="324" r:id="rId8"/>
    <p:sldId id="309" r:id="rId9"/>
    <p:sldId id="326" r:id="rId10"/>
    <p:sldId id="328"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A80442-7099-B406-D2F3-6CC82AFAC96A}" name="Gerwin Gabry" initials="GG" userId="S::GGabry@kuiper.nl::1a2327cd-3b99-450c-b533-18d05578d3be" providerId="AD"/>
  <p188:author id="{E92AF45A-C907-2989-84F2-A91447415A30}" name="Safak Morssink" initials="SM" userId="S::S.Morssink@debilt.nl::07680fb2-aa41-4a3d-a09a-64c9c0a2e3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B02098"/>
    <a:srgbClr val="FCF8F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449" autoAdjust="0"/>
  </p:normalViewPr>
  <p:slideViewPr>
    <p:cSldViewPr snapToGrid="0">
      <p:cViewPr varScale="1">
        <p:scale>
          <a:sx n="40" d="100"/>
          <a:sy n="40" d="100"/>
        </p:scale>
        <p:origin x="108" y="81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B2EC4F4-D5DD-C49B-FD3F-5CCF80D7CB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D7749D0C-D6CD-CEDB-1AA9-803EC69636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CA3DFA-F020-4968-9B58-FF13BCD12279}" type="datetimeFigureOut">
              <a:rPr lang="nl-NL" smtClean="0"/>
              <a:t>3-4-2023</a:t>
            </a:fld>
            <a:endParaRPr lang="nl-NL"/>
          </a:p>
        </p:txBody>
      </p:sp>
      <p:sp>
        <p:nvSpPr>
          <p:cNvPr id="4" name="Tijdelijke aanduiding voor voettekst 3">
            <a:extLst>
              <a:ext uri="{FF2B5EF4-FFF2-40B4-BE49-F238E27FC236}">
                <a16:creationId xmlns:a16="http://schemas.microsoft.com/office/drawing/2014/main" id="{E30105A1-0491-A47E-B6D3-35FD701C1B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04789700-76B3-7B3B-0146-8B1B9D3FD6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0823F9-E879-4CF2-B784-61B0FE982B00}" type="slidenum">
              <a:rPr lang="nl-NL" smtClean="0"/>
              <a:t>‹nr.›</a:t>
            </a:fld>
            <a:endParaRPr lang="nl-NL"/>
          </a:p>
        </p:txBody>
      </p:sp>
    </p:spTree>
    <p:extLst>
      <p:ext uri="{BB962C8B-B14F-4D97-AF65-F5344CB8AC3E}">
        <p14:creationId xmlns:p14="http://schemas.microsoft.com/office/powerpoint/2010/main" val="572885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1143000" y="685800"/>
            <a:ext cx="4572000" cy="3429000"/>
          </a:xfrm>
          <a:prstGeom prst="rect">
            <a:avLst/>
          </a:prstGeom>
        </p:spPr>
        <p:txBody>
          <a:bodyPr/>
          <a:lstStyle/>
          <a:p>
            <a:endParaRPr/>
          </a:p>
        </p:txBody>
      </p:sp>
      <p:sp>
        <p:nvSpPr>
          <p:cNvPr id="540" name="Shape 5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baseline="0" dirty="0"/>
          </a:p>
          <a:p>
            <a:pPr marL="0" indent="0">
              <a:buFont typeface="Arial" panose="020B0604020202020204" pitchFamily="34" charset="0"/>
              <a:buNone/>
            </a:pPr>
            <a:endParaRPr lang="nl-NL" baseline="0" dirty="0"/>
          </a:p>
          <a:p>
            <a:pPr marL="0" indent="0">
              <a:buFont typeface="Arial" panose="020B0604020202020204" pitchFamily="34" charset="0"/>
              <a:buNone/>
            </a:pPr>
            <a:r>
              <a:rPr lang="nl-NL" baseline="0" dirty="0"/>
              <a:t>De omgevingsvisie bestaat uit een hele boel onderwerpen die allemaal samen komen. Een best wel taai beleidsstuk. Vanuit ons hebben we steeds de vraag centraal gezet wat ondernemers nodig hebben om te ondernemen. En ik hoop dat ook van jullie te horen. </a:t>
            </a:r>
          </a:p>
          <a:p>
            <a:endParaRPr lang="nl-NL" dirty="0"/>
          </a:p>
        </p:txBody>
      </p:sp>
    </p:spTree>
    <p:extLst>
      <p:ext uri="{BB962C8B-B14F-4D97-AF65-F5344CB8AC3E}">
        <p14:creationId xmlns:p14="http://schemas.microsoft.com/office/powerpoint/2010/main" val="120228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baseline="0" dirty="0"/>
          </a:p>
          <a:p>
            <a:pPr marL="0" indent="0">
              <a:buFont typeface="Arial" panose="020B0604020202020204" pitchFamily="34" charset="0"/>
              <a:buNone/>
            </a:pPr>
            <a:r>
              <a:rPr lang="nl-NL" baseline="0" dirty="0"/>
              <a:t>hoor ik graag wat jullie nodig hebben om te ondernemen en wat voor jullie in de toekomst belangrijk is. </a:t>
            </a:r>
          </a:p>
          <a:p>
            <a:pPr marL="0" indent="0">
              <a:buFont typeface="Arial" panose="020B0604020202020204" pitchFamily="34" charset="0"/>
              <a:buNone/>
            </a:pPr>
            <a:endParaRPr lang="nl-NL"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Omgevingsvisie</a:t>
            </a:r>
            <a:r>
              <a:rPr lang="nl-NL" baseline="0" dirty="0"/>
              <a:t> is de basis van ruimtelijke beleid voor alle ruimtelijke initiatieven zoals bouwplannen. </a:t>
            </a:r>
          </a:p>
          <a:p>
            <a:pPr marL="342900" indent="-342900">
              <a:buFont typeface="Arial" panose="020B0604020202020204" pitchFamily="34" charset="0"/>
              <a:buChar char="•"/>
            </a:pPr>
            <a:r>
              <a:rPr lang="nl-NL" baseline="0" dirty="0"/>
              <a:t>Vanaf 1 januari 2024 een omgevingsplan </a:t>
            </a:r>
          </a:p>
          <a:p>
            <a:pPr marL="342900" indent="-342900">
              <a:buFont typeface="Arial" panose="020B0604020202020204" pitchFamily="34" charset="0"/>
              <a:buChar char="•"/>
            </a:pPr>
            <a:r>
              <a:rPr lang="nl-NL" baseline="0" dirty="0"/>
              <a:t>Hoog abstractie </a:t>
            </a:r>
          </a:p>
          <a:p>
            <a:pPr marL="342900" indent="-342900">
              <a:buFont typeface="Arial" panose="020B0604020202020204" pitchFamily="34" charset="0"/>
              <a:buChar char="•"/>
            </a:pPr>
            <a:r>
              <a:rPr lang="nl-NL" baseline="0" dirty="0"/>
              <a:t>Nu ligt het concept ontwerp omgevingsvisie voor op in verschillende bijeenkomst input op te halen. Voor de zomer officiële procedure met zienswijzen. Na de zomer vaststelling in gemeenteraad. </a:t>
            </a:r>
          </a:p>
          <a:p>
            <a:pPr marL="342900" indent="-342900">
              <a:buFont typeface="Arial" panose="020B0604020202020204" pitchFamily="34" charset="0"/>
              <a:buChar char="•"/>
            </a:pPr>
            <a:endParaRPr lang="nl-NL" dirty="0"/>
          </a:p>
        </p:txBody>
      </p:sp>
    </p:spTree>
    <p:extLst>
      <p:ext uri="{BB962C8B-B14F-4D97-AF65-F5344CB8AC3E}">
        <p14:creationId xmlns:p14="http://schemas.microsoft.com/office/powerpoint/2010/main" val="89500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sym typeface="Helvetica Neue"/>
            </a:endParaRPr>
          </a:p>
        </p:txBody>
      </p:sp>
    </p:spTree>
    <p:extLst>
      <p:ext uri="{BB962C8B-B14F-4D97-AF65-F5344CB8AC3E}">
        <p14:creationId xmlns:p14="http://schemas.microsoft.com/office/powerpoint/2010/main" val="280372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Haakje</a:t>
            </a:r>
            <a:r>
              <a:rPr lang="nl-NL" baseline="0" dirty="0"/>
              <a:t>. </a:t>
            </a:r>
            <a:endParaRPr lang="nl-NL" dirty="0"/>
          </a:p>
          <a:p>
            <a:endParaRPr lang="nl-NL" dirty="0"/>
          </a:p>
          <a:p>
            <a:r>
              <a:rPr lang="nl-NL" dirty="0"/>
              <a:t>Meegenomen verankerd</a:t>
            </a:r>
            <a:r>
              <a:rPr lang="nl-NL" baseline="0" dirty="0"/>
              <a:t>. Jullie staan goed op de kaart. </a:t>
            </a:r>
          </a:p>
          <a:p>
            <a:endParaRPr lang="nl-NL" baseline="0" dirty="0"/>
          </a:p>
          <a:p>
            <a:r>
              <a:rPr lang="nl-NL" baseline="0" dirty="0"/>
              <a:t>Doe mee de Bilt . Komende 15 jaar wat gaat goed en wat gaat beter.  We doen van alles</a:t>
            </a:r>
          </a:p>
          <a:p>
            <a:endParaRPr lang="nl-NL" baseline="0" dirty="0"/>
          </a:p>
          <a:p>
            <a:r>
              <a:rPr lang="nl-NL" baseline="0" dirty="0"/>
              <a:t>Welke boodschappen aan ons meegeven. </a:t>
            </a:r>
          </a:p>
        </p:txBody>
      </p:sp>
    </p:spTree>
    <p:extLst>
      <p:ext uri="{BB962C8B-B14F-4D97-AF65-F5344CB8AC3E}">
        <p14:creationId xmlns:p14="http://schemas.microsoft.com/office/powerpoint/2010/main" val="118432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 Woon</a:t>
            </a:r>
            <a:r>
              <a:rPr lang="nl-NL" altLang="nl-NL" baseline="0" dirty="0"/>
              <a:t>werk locaties </a:t>
            </a:r>
            <a:endParaRPr lang="nl-NL" altLang="nl-NL" dirty="0"/>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145092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 Woon</a:t>
            </a:r>
            <a:r>
              <a:rPr lang="nl-NL" altLang="nl-NL" baseline="0" dirty="0"/>
              <a:t>werk locaties </a:t>
            </a:r>
            <a:endParaRPr lang="nl-NL" altLang="nl-NL" dirty="0"/>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3667261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38324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1073926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2000" y="914402"/>
            <a:ext cx="22080000" cy="1828800"/>
          </a:xfrm>
        </p:spPr>
        <p:txBody>
          <a:bodyPr/>
          <a:lstStyle/>
          <a:p>
            <a:r>
              <a:rPr lang="nl-NL"/>
              <a:t>Klik om stijl te bewerken</a:t>
            </a:r>
            <a:endParaRPr lang="en-US" dirty="0"/>
          </a:p>
        </p:txBody>
      </p:sp>
      <p:sp>
        <p:nvSpPr>
          <p:cNvPr id="3" name="Subtitle 2"/>
          <p:cNvSpPr>
            <a:spLocks noGrp="1"/>
          </p:cNvSpPr>
          <p:nvPr>
            <p:ph type="subTitle" idx="1"/>
          </p:nvPr>
        </p:nvSpPr>
        <p:spPr>
          <a:xfrm>
            <a:off x="1632000" y="3962400"/>
            <a:ext cx="22080000" cy="8382000"/>
          </a:xfrm>
        </p:spPr>
        <p:txBody>
          <a:bodyPr rIns="0"/>
          <a:lstStyle>
            <a:lvl1pPr marL="0" indent="0" algn="l">
              <a:buNone/>
              <a:defRPr>
                <a:solidFill>
                  <a:schemeClr val="accent2"/>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a:extLst>
              <a:ext uri="{FF2B5EF4-FFF2-40B4-BE49-F238E27FC236}">
                <a16:creationId xmlns:a16="http://schemas.microsoft.com/office/drawing/2014/main" id="{284B3B8F-783C-4DD1-895B-9E6B8ECA757D}"/>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1A86840C-ACF7-4ABB-8226-7881A41E1BCD}"/>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2A3785A7-6943-4747-B1A0-06E66ECEA412}"/>
              </a:ext>
            </a:extLst>
          </p:cNvPr>
          <p:cNvSpPr>
            <a:spLocks noGrp="1"/>
          </p:cNvSpPr>
          <p:nvPr>
            <p:ph type="sldNum" sz="quarter" idx="12"/>
          </p:nvPr>
        </p:nvSpPr>
        <p:spPr/>
        <p:txBody>
          <a:bodyPr/>
          <a:lstStyle>
            <a:lvl1pPr>
              <a:defRPr/>
            </a:lvl1pPr>
          </a:lstStyle>
          <a:p>
            <a:pPr>
              <a:defRPr/>
            </a:pPr>
            <a:fld id="{44830C57-5386-4F07-B6C9-ACE3E577F46A}" type="slidenum">
              <a:rPr lang="en-US" altLang="nl-NL"/>
              <a:pPr>
                <a:defRPr/>
              </a:pPr>
              <a:t>‹nr.›</a:t>
            </a:fld>
            <a:endParaRPr lang="en-US" altLang="nl-NL"/>
          </a:p>
        </p:txBody>
      </p:sp>
    </p:spTree>
    <p:extLst>
      <p:ext uri="{BB962C8B-B14F-4D97-AF65-F5344CB8AC3E}">
        <p14:creationId xmlns:p14="http://schemas.microsoft.com/office/powerpoint/2010/main" val="131535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632000" y="3352803"/>
            <a:ext cx="22080000" cy="8899526"/>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3810D796-F238-4356-B1DE-C9F80B6108CD}"/>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35383A81-720F-4CEC-921B-8D5A859D38A3}"/>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676FA0C-DE76-4F5A-8AC2-E3DE67539C2E}"/>
              </a:ext>
            </a:extLst>
          </p:cNvPr>
          <p:cNvSpPr>
            <a:spLocks noGrp="1"/>
          </p:cNvSpPr>
          <p:nvPr>
            <p:ph type="sldNum" sz="quarter" idx="12"/>
          </p:nvPr>
        </p:nvSpPr>
        <p:spPr/>
        <p:txBody>
          <a:bodyPr/>
          <a:lstStyle>
            <a:lvl1pPr>
              <a:defRPr/>
            </a:lvl1pPr>
          </a:lstStyle>
          <a:p>
            <a:pPr>
              <a:defRPr/>
            </a:pPr>
            <a:fld id="{A5F63727-CEEE-4FE5-B323-5A87C1482B8B}" type="slidenum">
              <a:rPr lang="en-US" altLang="nl-NL"/>
              <a:pPr>
                <a:defRPr/>
              </a:pPr>
              <a:t>‹nr.›</a:t>
            </a:fld>
            <a:endParaRPr lang="en-US" altLang="nl-NL"/>
          </a:p>
        </p:txBody>
      </p:sp>
    </p:spTree>
    <p:extLst>
      <p:ext uri="{BB962C8B-B14F-4D97-AF65-F5344CB8AC3E}">
        <p14:creationId xmlns:p14="http://schemas.microsoft.com/office/powerpoint/2010/main" val="240762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9"/>
            <a:ext cx="5486400" cy="11703050"/>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632000" y="549279"/>
            <a:ext cx="15640000" cy="117030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CF2B7494-4F24-4C41-B358-21231DBBC9CF}"/>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5E902A0C-D2D9-47C4-8B33-621C1A388976}"/>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EABAAE82-1F32-4CD5-93E0-2A82EE15C6FB}"/>
              </a:ext>
            </a:extLst>
          </p:cNvPr>
          <p:cNvSpPr>
            <a:spLocks noGrp="1"/>
          </p:cNvSpPr>
          <p:nvPr>
            <p:ph type="sldNum" sz="quarter" idx="12"/>
          </p:nvPr>
        </p:nvSpPr>
        <p:spPr/>
        <p:txBody>
          <a:bodyPr/>
          <a:lstStyle>
            <a:lvl1pPr>
              <a:defRPr/>
            </a:lvl1pPr>
          </a:lstStyle>
          <a:p>
            <a:pPr>
              <a:defRPr/>
            </a:pPr>
            <a:fld id="{BE9A6A90-2B65-400F-8895-1652A0F0664D}" type="slidenum">
              <a:rPr lang="en-US" altLang="nl-NL"/>
              <a:pPr>
                <a:defRPr/>
              </a:pPr>
              <a:t>‹nr.›</a:t>
            </a:fld>
            <a:endParaRPr lang="en-US" altLang="nl-NL"/>
          </a:p>
        </p:txBody>
      </p:sp>
    </p:spTree>
    <p:extLst>
      <p:ext uri="{BB962C8B-B14F-4D97-AF65-F5344CB8AC3E}">
        <p14:creationId xmlns:p14="http://schemas.microsoft.com/office/powerpoint/2010/main" val="920134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1B. Image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26" name="Picture Placeholder 5"/>
          <p:cNvSpPr>
            <a:spLocks noGrp="1"/>
          </p:cNvSpPr>
          <p:nvPr>
            <p:ph type="pic" idx="21"/>
          </p:nvPr>
        </p:nvSpPr>
        <p:spPr>
          <a:xfrm>
            <a:off x="-1" y="0"/>
            <a:ext cx="24384001" cy="10022440"/>
          </a:xfrm>
          <a:prstGeom prst="rect">
            <a:avLst/>
          </a:prstGeom>
        </p:spPr>
        <p:txBody>
          <a:bodyPr lIns="91439" tIns="45719" rIns="91439" bIns="45719">
            <a:noAutofit/>
          </a:bodyPr>
          <a:lstStyle/>
          <a:p>
            <a:r>
              <a:rPr lang="nl-NL"/>
              <a:t>Klik op het pictogram als u een afbeelding wilt toevoegen</a:t>
            </a:r>
            <a:endParaRPr dirty="0"/>
          </a:p>
        </p:txBody>
      </p:sp>
      <p:sp>
        <p:nvSpPr>
          <p:cNvPr id="429" name="Titel Presentatie"/>
          <p:cNvSpPr txBox="1">
            <a:spLocks noGrp="1"/>
          </p:cNvSpPr>
          <p:nvPr>
            <p:ph type="body" sz="quarter" idx="24"/>
          </p:nvPr>
        </p:nvSpPr>
        <p:spPr>
          <a:xfrm>
            <a:off x="1270000" y="10641891"/>
            <a:ext cx="10795000" cy="2337849"/>
          </a:xfrm>
          <a:prstGeom prst="rect">
            <a:avLst/>
          </a:prstGeom>
        </p:spPr>
        <p:txBody>
          <a:bodyPr anchor="b"/>
          <a:lstStyle/>
          <a:p>
            <a:pPr marL="0" lvl="0" indent="0">
              <a:lnSpc>
                <a:spcPct val="100000"/>
              </a:lnSpc>
              <a:spcBef>
                <a:spcPts val="0"/>
              </a:spcBef>
              <a:buSzTx/>
              <a:buNone/>
              <a:defRPr sz="7200" cap="all">
                <a:solidFill>
                  <a:srgbClr val="FDF8F0"/>
                </a:solidFill>
                <a:latin typeface="+mn-lt"/>
                <a:ea typeface="+mn-ea"/>
                <a:cs typeface="+mn-cs"/>
                <a:sym typeface="Sherika ExtraBold"/>
              </a:defRPr>
            </a:pPr>
            <a:r>
              <a:rPr lang="nl-NL"/>
              <a:t>Klikken om de tekststijl van het model te bewerken</a:t>
            </a:r>
          </a:p>
          <a:p>
            <a:pPr marL="0" lvl="1" indent="0">
              <a:lnSpc>
                <a:spcPct val="100000"/>
              </a:lnSpc>
              <a:spcBef>
                <a:spcPts val="0"/>
              </a:spcBef>
              <a:buSzTx/>
              <a:buNone/>
              <a:defRPr sz="7200" cap="all">
                <a:solidFill>
                  <a:srgbClr val="FDF8F0"/>
                </a:solidFill>
                <a:latin typeface="+mn-lt"/>
                <a:ea typeface="+mn-ea"/>
                <a:cs typeface="+mn-cs"/>
                <a:sym typeface="Sherika ExtraBold"/>
              </a:defRPr>
            </a:pPr>
            <a:r>
              <a:rPr lang="nl-NL"/>
              <a:t>Tweede niveau</a:t>
            </a:r>
          </a:p>
        </p:txBody>
      </p:sp>
      <p:sp>
        <p:nvSpPr>
          <p:cNvPr id="43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Content Placeholder 2"/>
          <p:cNvSpPr>
            <a:spLocks noGrp="1"/>
          </p:cNvSpPr>
          <p:nvPr>
            <p:ph idx="1"/>
          </p:nvPr>
        </p:nvSpPr>
        <p:spPr>
          <a:xfrm>
            <a:off x="1632000" y="2895601"/>
            <a:ext cx="22080000" cy="93567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DE4B34BA-B3C3-4C00-951B-B2753C1907D9}"/>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E48BB9CB-A63A-4B3D-B66C-1DC4676CFCDD}"/>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EEF26CC-2EC1-48C4-BF90-A8894DF8C8F5}"/>
              </a:ext>
            </a:extLst>
          </p:cNvPr>
          <p:cNvSpPr>
            <a:spLocks noGrp="1"/>
          </p:cNvSpPr>
          <p:nvPr>
            <p:ph type="sldNum" sz="quarter" idx="12"/>
          </p:nvPr>
        </p:nvSpPr>
        <p:spPr/>
        <p:txBody>
          <a:bodyPr/>
          <a:lstStyle>
            <a:lvl1pPr>
              <a:defRPr/>
            </a:lvl1pPr>
          </a:lstStyle>
          <a:p>
            <a:pPr>
              <a:defRPr/>
            </a:pPr>
            <a:fld id="{CF80D630-7967-4A35-8365-0FC839E509F8}" type="slidenum">
              <a:rPr lang="en-US" altLang="nl-NL"/>
              <a:pPr>
                <a:defRPr/>
              </a:pPr>
              <a:t>‹nr.›</a:t>
            </a:fld>
            <a:endParaRPr lang="en-US" altLang="nl-NL"/>
          </a:p>
        </p:txBody>
      </p:sp>
    </p:spTree>
    <p:extLst>
      <p:ext uri="{BB962C8B-B14F-4D97-AF65-F5344CB8AC3E}">
        <p14:creationId xmlns:p14="http://schemas.microsoft.com/office/powerpoint/2010/main" val="198041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632000" y="8813803"/>
            <a:ext cx="22080000" cy="2724150"/>
          </a:xfrm>
        </p:spPr>
        <p:txBody>
          <a:bodyPr/>
          <a:lstStyle>
            <a:lvl1pPr algn="l">
              <a:defRPr sz="8000" b="1" cap="none"/>
            </a:lvl1pPr>
          </a:lstStyle>
          <a:p>
            <a:r>
              <a:rPr lang="nl-NL"/>
              <a:t>Klik om stijl te bewerken</a:t>
            </a:r>
            <a:endParaRPr lang="en-US" dirty="0"/>
          </a:p>
        </p:txBody>
      </p:sp>
      <p:sp>
        <p:nvSpPr>
          <p:cNvPr id="3" name="Text Placeholder 2"/>
          <p:cNvSpPr>
            <a:spLocks noGrp="1"/>
          </p:cNvSpPr>
          <p:nvPr>
            <p:ph type="body" idx="1"/>
          </p:nvPr>
        </p:nvSpPr>
        <p:spPr>
          <a:xfrm>
            <a:off x="1632000" y="5813429"/>
            <a:ext cx="22080000" cy="2111374"/>
          </a:xfrm>
        </p:spPr>
        <p:txBody>
          <a:bodyPr anchor="b"/>
          <a:lstStyle>
            <a:lvl1pPr marL="0" indent="0">
              <a:buNone/>
              <a:defRPr sz="4000">
                <a:solidFill>
                  <a:schemeClr val="accent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83D00FF1-CC2A-49D0-B4A6-85E75FD46FA5}"/>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7A46F5C9-5C73-4DF4-B340-5957DF9665F1}"/>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83105323-FA87-471F-8FE0-7AD74AFE6A6A}"/>
              </a:ext>
            </a:extLst>
          </p:cNvPr>
          <p:cNvSpPr>
            <a:spLocks noGrp="1"/>
          </p:cNvSpPr>
          <p:nvPr>
            <p:ph type="sldNum" sz="quarter" idx="12"/>
          </p:nvPr>
        </p:nvSpPr>
        <p:spPr/>
        <p:txBody>
          <a:bodyPr/>
          <a:lstStyle>
            <a:lvl1pPr>
              <a:defRPr/>
            </a:lvl1pPr>
          </a:lstStyle>
          <a:p>
            <a:pPr>
              <a:defRPr/>
            </a:pPr>
            <a:fld id="{273A70CC-6846-4208-8BEC-CD23A3D101F8}" type="slidenum">
              <a:rPr lang="en-US" altLang="nl-NL"/>
              <a:pPr>
                <a:defRPr/>
              </a:pPr>
              <a:t>‹nr.›</a:t>
            </a:fld>
            <a:endParaRPr lang="en-US" altLang="nl-NL"/>
          </a:p>
        </p:txBody>
      </p:sp>
    </p:spTree>
    <p:extLst>
      <p:ext uri="{BB962C8B-B14F-4D97-AF65-F5344CB8AC3E}">
        <p14:creationId xmlns:p14="http://schemas.microsoft.com/office/powerpoint/2010/main" val="1753329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Content Placeholder 2"/>
          <p:cNvSpPr>
            <a:spLocks noGrp="1"/>
          </p:cNvSpPr>
          <p:nvPr>
            <p:ph sz="half" idx="1"/>
          </p:nvPr>
        </p:nvSpPr>
        <p:spPr>
          <a:xfrm>
            <a:off x="1625600" y="3200403"/>
            <a:ext cx="105600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13152000" y="3200403"/>
            <a:ext cx="105600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3">
            <a:extLst>
              <a:ext uri="{FF2B5EF4-FFF2-40B4-BE49-F238E27FC236}">
                <a16:creationId xmlns:a16="http://schemas.microsoft.com/office/drawing/2014/main" id="{1D391BBD-3AB4-4304-838F-EAF282DD8C5E}"/>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F212275A-3E3F-4F42-849E-41AE5318F138}"/>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BF03E62D-43BF-42CB-8010-8A28F61FE5C7}"/>
              </a:ext>
            </a:extLst>
          </p:cNvPr>
          <p:cNvSpPr>
            <a:spLocks noGrp="1"/>
          </p:cNvSpPr>
          <p:nvPr>
            <p:ph type="sldNum" sz="quarter" idx="12"/>
          </p:nvPr>
        </p:nvSpPr>
        <p:spPr/>
        <p:txBody>
          <a:bodyPr/>
          <a:lstStyle>
            <a:lvl1pPr>
              <a:defRPr/>
            </a:lvl1pPr>
          </a:lstStyle>
          <a:p>
            <a:pPr>
              <a:defRPr/>
            </a:pPr>
            <a:fld id="{2CDFEBDC-D8D7-461B-ABCC-5E62000CFAC4}" type="slidenum">
              <a:rPr lang="en-US" altLang="nl-NL"/>
              <a:pPr>
                <a:defRPr/>
              </a:pPr>
              <a:t>‹nr.›</a:t>
            </a:fld>
            <a:endParaRPr lang="en-US" altLang="nl-NL"/>
          </a:p>
        </p:txBody>
      </p:sp>
    </p:spTree>
    <p:extLst>
      <p:ext uri="{BB962C8B-B14F-4D97-AF65-F5344CB8AC3E}">
        <p14:creationId xmlns:p14="http://schemas.microsoft.com/office/powerpoint/2010/main" val="222397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632000" y="3070226"/>
            <a:ext cx="10560000" cy="1279524"/>
          </a:xfrm>
        </p:spPr>
        <p:txBody>
          <a:bodyPr rIns="0" anchor="b"/>
          <a:lstStyle>
            <a:lvl1pPr marL="0" indent="0">
              <a:buNone/>
              <a:defRPr sz="4800" b="1">
                <a:solidFill>
                  <a:schemeClr val="accent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Klikken om de tekststijl van het model te bewerken</a:t>
            </a:r>
          </a:p>
        </p:txBody>
      </p:sp>
      <p:sp>
        <p:nvSpPr>
          <p:cNvPr id="4" name="Content Placeholder 3"/>
          <p:cNvSpPr>
            <a:spLocks noGrp="1"/>
          </p:cNvSpPr>
          <p:nvPr>
            <p:ph sz="half" idx="2"/>
          </p:nvPr>
        </p:nvSpPr>
        <p:spPr>
          <a:xfrm>
            <a:off x="1632000" y="4349750"/>
            <a:ext cx="10560000" cy="7902576"/>
          </a:xfrm>
        </p:spPr>
        <p:txBody>
          <a:bodyPr rIns="0"/>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13152000" y="3070226"/>
            <a:ext cx="10560000" cy="1279524"/>
          </a:xfrm>
        </p:spPr>
        <p:txBody>
          <a:bodyPr anchor="b"/>
          <a:lstStyle>
            <a:lvl1pPr marL="0" indent="0">
              <a:buNone/>
              <a:defRPr sz="4800" b="1">
                <a:solidFill>
                  <a:schemeClr val="accent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Klikken om de tekststijl van het model te bewerken</a:t>
            </a:r>
          </a:p>
        </p:txBody>
      </p:sp>
      <p:sp>
        <p:nvSpPr>
          <p:cNvPr id="6" name="Content Placeholder 5"/>
          <p:cNvSpPr>
            <a:spLocks noGrp="1"/>
          </p:cNvSpPr>
          <p:nvPr>
            <p:ph sz="quarter" idx="4"/>
          </p:nvPr>
        </p:nvSpPr>
        <p:spPr>
          <a:xfrm>
            <a:off x="13152000" y="4349750"/>
            <a:ext cx="1056000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3">
            <a:extLst>
              <a:ext uri="{FF2B5EF4-FFF2-40B4-BE49-F238E27FC236}">
                <a16:creationId xmlns:a16="http://schemas.microsoft.com/office/drawing/2014/main" id="{57759EFE-9E89-40EE-922F-6DD7FF37060D}"/>
              </a:ext>
            </a:extLst>
          </p:cNvPr>
          <p:cNvSpPr>
            <a:spLocks noGrp="1"/>
          </p:cNvSpPr>
          <p:nvPr>
            <p:ph type="dt" sz="half" idx="10"/>
          </p:nvPr>
        </p:nvSpPr>
        <p:spPr/>
        <p:txBody>
          <a:bodyPr/>
          <a:lstStyle>
            <a:lvl1pPr>
              <a:defRPr/>
            </a:lvl1pPr>
          </a:lstStyle>
          <a:p>
            <a:pPr>
              <a:defRPr/>
            </a:pPr>
            <a:r>
              <a:rPr lang="nl-NL"/>
              <a:t>Maart 2023</a:t>
            </a:r>
          </a:p>
        </p:txBody>
      </p:sp>
      <p:sp>
        <p:nvSpPr>
          <p:cNvPr id="8" name="Footer Placeholder 4">
            <a:extLst>
              <a:ext uri="{FF2B5EF4-FFF2-40B4-BE49-F238E27FC236}">
                <a16:creationId xmlns:a16="http://schemas.microsoft.com/office/drawing/2014/main" id="{E3B59FFD-0437-439A-BBC0-178999C0BE72}"/>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9" name="Slide Number Placeholder 5">
            <a:extLst>
              <a:ext uri="{FF2B5EF4-FFF2-40B4-BE49-F238E27FC236}">
                <a16:creationId xmlns:a16="http://schemas.microsoft.com/office/drawing/2014/main" id="{4605F6DF-EF26-4392-85F5-70ADDFD9FBA8}"/>
              </a:ext>
            </a:extLst>
          </p:cNvPr>
          <p:cNvSpPr>
            <a:spLocks noGrp="1"/>
          </p:cNvSpPr>
          <p:nvPr>
            <p:ph type="sldNum" sz="quarter" idx="12"/>
          </p:nvPr>
        </p:nvSpPr>
        <p:spPr/>
        <p:txBody>
          <a:bodyPr/>
          <a:lstStyle>
            <a:lvl1pPr>
              <a:defRPr/>
            </a:lvl1pPr>
          </a:lstStyle>
          <a:p>
            <a:pPr>
              <a:defRPr/>
            </a:pPr>
            <a:fld id="{286F2984-E33F-45F7-951B-5D358F5639C8}" type="slidenum">
              <a:rPr lang="en-US" altLang="nl-NL"/>
              <a:pPr>
                <a:defRPr/>
              </a:pPr>
              <a:t>‹nr.›</a:t>
            </a:fld>
            <a:endParaRPr lang="en-US" altLang="nl-NL"/>
          </a:p>
        </p:txBody>
      </p:sp>
    </p:spTree>
    <p:extLst>
      <p:ext uri="{BB962C8B-B14F-4D97-AF65-F5344CB8AC3E}">
        <p14:creationId xmlns:p14="http://schemas.microsoft.com/office/powerpoint/2010/main" val="62451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Date Placeholder 3">
            <a:extLst>
              <a:ext uri="{FF2B5EF4-FFF2-40B4-BE49-F238E27FC236}">
                <a16:creationId xmlns:a16="http://schemas.microsoft.com/office/drawing/2014/main" id="{30E01392-D424-4EFB-A6CD-33DD2FA94500}"/>
              </a:ext>
            </a:extLst>
          </p:cNvPr>
          <p:cNvSpPr>
            <a:spLocks noGrp="1"/>
          </p:cNvSpPr>
          <p:nvPr>
            <p:ph type="dt" sz="half" idx="10"/>
          </p:nvPr>
        </p:nvSpPr>
        <p:spPr/>
        <p:txBody>
          <a:bodyPr/>
          <a:lstStyle>
            <a:lvl1pPr>
              <a:defRPr/>
            </a:lvl1pPr>
          </a:lstStyle>
          <a:p>
            <a:pPr>
              <a:defRPr/>
            </a:pPr>
            <a:r>
              <a:rPr lang="nl-NL"/>
              <a:t>Maart 2023</a:t>
            </a:r>
          </a:p>
        </p:txBody>
      </p:sp>
      <p:sp>
        <p:nvSpPr>
          <p:cNvPr id="4" name="Footer Placeholder 4">
            <a:extLst>
              <a:ext uri="{FF2B5EF4-FFF2-40B4-BE49-F238E27FC236}">
                <a16:creationId xmlns:a16="http://schemas.microsoft.com/office/drawing/2014/main" id="{34470E36-30EF-4A6D-B059-AF385B5B94D3}"/>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5" name="Slide Number Placeholder 5">
            <a:extLst>
              <a:ext uri="{FF2B5EF4-FFF2-40B4-BE49-F238E27FC236}">
                <a16:creationId xmlns:a16="http://schemas.microsoft.com/office/drawing/2014/main" id="{33A5D9D9-F9A8-48CE-A301-64619CF02353}"/>
              </a:ext>
            </a:extLst>
          </p:cNvPr>
          <p:cNvSpPr>
            <a:spLocks noGrp="1"/>
          </p:cNvSpPr>
          <p:nvPr>
            <p:ph type="sldNum" sz="quarter" idx="12"/>
          </p:nvPr>
        </p:nvSpPr>
        <p:spPr/>
        <p:txBody>
          <a:bodyPr/>
          <a:lstStyle>
            <a:lvl1pPr>
              <a:defRPr/>
            </a:lvl1pPr>
          </a:lstStyle>
          <a:p>
            <a:pPr>
              <a:defRPr/>
            </a:pPr>
            <a:fld id="{D9983325-F9B4-407F-B05F-A9185DAE904D}" type="slidenum">
              <a:rPr lang="en-US" altLang="nl-NL"/>
              <a:pPr>
                <a:defRPr/>
              </a:pPr>
              <a:t>‹nr.›</a:t>
            </a:fld>
            <a:endParaRPr lang="en-US" altLang="nl-NL"/>
          </a:p>
        </p:txBody>
      </p:sp>
    </p:spTree>
    <p:extLst>
      <p:ext uri="{BB962C8B-B14F-4D97-AF65-F5344CB8AC3E}">
        <p14:creationId xmlns:p14="http://schemas.microsoft.com/office/powerpoint/2010/main" val="28594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1D4774-39D0-41EF-9370-A2635F57CA6D}"/>
              </a:ext>
            </a:extLst>
          </p:cNvPr>
          <p:cNvSpPr>
            <a:spLocks noGrp="1"/>
          </p:cNvSpPr>
          <p:nvPr>
            <p:ph type="dt" sz="half" idx="10"/>
          </p:nvPr>
        </p:nvSpPr>
        <p:spPr/>
        <p:txBody>
          <a:bodyPr/>
          <a:lstStyle>
            <a:lvl1pPr>
              <a:defRPr/>
            </a:lvl1pPr>
          </a:lstStyle>
          <a:p>
            <a:pPr>
              <a:defRPr/>
            </a:pPr>
            <a:r>
              <a:rPr lang="nl-NL"/>
              <a:t>Maart 2023</a:t>
            </a:r>
          </a:p>
        </p:txBody>
      </p:sp>
      <p:sp>
        <p:nvSpPr>
          <p:cNvPr id="3" name="Footer Placeholder 4">
            <a:extLst>
              <a:ext uri="{FF2B5EF4-FFF2-40B4-BE49-F238E27FC236}">
                <a16:creationId xmlns:a16="http://schemas.microsoft.com/office/drawing/2014/main" id="{B109085D-6EBA-4A50-A661-911AB770FE5E}"/>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4" name="Slide Number Placeholder 5">
            <a:extLst>
              <a:ext uri="{FF2B5EF4-FFF2-40B4-BE49-F238E27FC236}">
                <a16:creationId xmlns:a16="http://schemas.microsoft.com/office/drawing/2014/main" id="{E7994080-A817-4DEE-8A14-2A221488E21A}"/>
              </a:ext>
            </a:extLst>
          </p:cNvPr>
          <p:cNvSpPr>
            <a:spLocks noGrp="1"/>
          </p:cNvSpPr>
          <p:nvPr>
            <p:ph type="sldNum" sz="quarter" idx="12"/>
          </p:nvPr>
        </p:nvSpPr>
        <p:spPr/>
        <p:txBody>
          <a:bodyPr/>
          <a:lstStyle>
            <a:lvl1pPr>
              <a:defRPr/>
            </a:lvl1pPr>
          </a:lstStyle>
          <a:p>
            <a:pPr>
              <a:defRPr/>
            </a:pPr>
            <a:fld id="{AA173215-604F-4897-B9DF-FC0EF08FB9A4}" type="slidenum">
              <a:rPr lang="en-US" altLang="nl-NL"/>
              <a:pPr>
                <a:defRPr/>
              </a:pPr>
              <a:t>‹nr.›</a:t>
            </a:fld>
            <a:endParaRPr lang="en-US" altLang="nl-NL"/>
          </a:p>
        </p:txBody>
      </p:sp>
    </p:spTree>
    <p:extLst>
      <p:ext uri="{BB962C8B-B14F-4D97-AF65-F5344CB8AC3E}">
        <p14:creationId xmlns:p14="http://schemas.microsoft.com/office/powerpoint/2010/main" val="55596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7008000" cy="2324100"/>
          </a:xfrm>
        </p:spPr>
        <p:txBody>
          <a:bodyPr anchor="b"/>
          <a:lstStyle>
            <a:lvl1pPr algn="l">
              <a:defRPr sz="4000" b="1"/>
            </a:lvl1pPr>
          </a:lstStyle>
          <a:p>
            <a:r>
              <a:rPr lang="nl-NL"/>
              <a:t>Klik om stijl te bewerken</a:t>
            </a:r>
            <a:endParaRPr lang="en-US" dirty="0"/>
          </a:p>
        </p:txBody>
      </p:sp>
      <p:sp>
        <p:nvSpPr>
          <p:cNvPr id="3" name="Content Placeholder 2"/>
          <p:cNvSpPr>
            <a:spLocks noGrp="1"/>
          </p:cNvSpPr>
          <p:nvPr>
            <p:ph idx="1"/>
          </p:nvPr>
        </p:nvSpPr>
        <p:spPr>
          <a:xfrm>
            <a:off x="9120000" y="914402"/>
            <a:ext cx="14857600" cy="11277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632000" y="914400"/>
            <a:ext cx="7008000" cy="11277600"/>
          </a:xfrm>
        </p:spPr>
        <p:txBody>
          <a:bodyPr rIns="0"/>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F9885763-282D-4065-A3DF-EB1027EE9120}"/>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C82732C0-88DB-41F4-BC43-7124A6F4E699}"/>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DCB97A07-D518-4D28-A1BF-9D755AADD9CF}"/>
              </a:ext>
            </a:extLst>
          </p:cNvPr>
          <p:cNvSpPr>
            <a:spLocks noGrp="1"/>
          </p:cNvSpPr>
          <p:nvPr>
            <p:ph type="sldNum" sz="quarter" idx="12"/>
          </p:nvPr>
        </p:nvSpPr>
        <p:spPr/>
        <p:txBody>
          <a:bodyPr/>
          <a:lstStyle>
            <a:lvl1pPr>
              <a:defRPr/>
            </a:lvl1pPr>
          </a:lstStyle>
          <a:p>
            <a:pPr>
              <a:defRPr/>
            </a:pPr>
            <a:fld id="{BBE9A9D6-66AA-405D-9A72-1B9F3668BE96}" type="slidenum">
              <a:rPr lang="en-US" altLang="nl-NL"/>
              <a:pPr>
                <a:defRPr/>
              </a:pPr>
              <a:t>‹nr.›</a:t>
            </a:fld>
            <a:endParaRPr lang="en-US" altLang="nl-NL"/>
          </a:p>
        </p:txBody>
      </p:sp>
    </p:spTree>
    <p:extLst>
      <p:ext uri="{BB962C8B-B14F-4D97-AF65-F5344CB8AC3E}">
        <p14:creationId xmlns:p14="http://schemas.microsoft.com/office/powerpoint/2010/main" val="168486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32000" y="9601200"/>
            <a:ext cx="22080000" cy="1133476"/>
          </a:xfrm>
        </p:spPr>
        <p:txBody>
          <a:bodyPr anchor="ctr"/>
          <a:lstStyle>
            <a:lvl1pPr algn="l">
              <a:defRPr sz="4000" b="1"/>
            </a:lvl1pPr>
          </a:lstStyle>
          <a:p>
            <a:r>
              <a:rPr lang="nl-NL"/>
              <a:t>Klik om stijl te bewerken</a:t>
            </a:r>
            <a:endParaRPr lang="en-US" dirty="0"/>
          </a:p>
        </p:txBody>
      </p:sp>
      <p:sp>
        <p:nvSpPr>
          <p:cNvPr id="3" name="Picture Placeholder 2"/>
          <p:cNvSpPr>
            <a:spLocks noGrp="1"/>
          </p:cNvSpPr>
          <p:nvPr>
            <p:ph type="pic" idx="1"/>
          </p:nvPr>
        </p:nvSpPr>
        <p:spPr>
          <a:xfrm>
            <a:off x="1632000" y="1225550"/>
            <a:ext cx="22080000"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nl-NL" noProof="0"/>
              <a:t>Klik op het pictogram als u een afbeelding wilt toevoegen</a:t>
            </a:r>
            <a:endParaRPr lang="en-US" noProof="0"/>
          </a:p>
        </p:txBody>
      </p:sp>
      <p:sp>
        <p:nvSpPr>
          <p:cNvPr id="4" name="Text Placeholder 3"/>
          <p:cNvSpPr>
            <a:spLocks noGrp="1"/>
          </p:cNvSpPr>
          <p:nvPr>
            <p:ph type="body" sz="half" idx="2"/>
          </p:nvPr>
        </p:nvSpPr>
        <p:spPr>
          <a:xfrm>
            <a:off x="1632000" y="10734676"/>
            <a:ext cx="220800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1062B5FB-2AE9-4FA6-BD94-2B767382EA87}"/>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F2914FB8-7766-465A-854A-652FA95E1842}"/>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238A6475-2B7A-4F21-A6CD-A9A85253FBF1}"/>
              </a:ext>
            </a:extLst>
          </p:cNvPr>
          <p:cNvSpPr>
            <a:spLocks noGrp="1"/>
          </p:cNvSpPr>
          <p:nvPr>
            <p:ph type="sldNum" sz="quarter" idx="12"/>
          </p:nvPr>
        </p:nvSpPr>
        <p:spPr/>
        <p:txBody>
          <a:bodyPr/>
          <a:lstStyle>
            <a:lvl1pPr>
              <a:defRPr/>
            </a:lvl1pPr>
          </a:lstStyle>
          <a:p>
            <a:pPr>
              <a:defRPr/>
            </a:pPr>
            <a:fld id="{78905611-0476-429E-802A-DC3288775B98}" type="slidenum">
              <a:rPr lang="en-US" altLang="nl-NL"/>
              <a:pPr>
                <a:defRPr/>
              </a:pPr>
              <a:t>‹nr.›</a:t>
            </a:fld>
            <a:endParaRPr lang="en-US" altLang="nl-NL"/>
          </a:p>
        </p:txBody>
      </p:sp>
    </p:spTree>
    <p:extLst>
      <p:ext uri="{BB962C8B-B14F-4D97-AF65-F5344CB8AC3E}">
        <p14:creationId xmlns:p14="http://schemas.microsoft.com/office/powerpoint/2010/main" val="3504927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7FFC55-3C84-4D96-95D6-C95A27AAFA04}"/>
              </a:ext>
            </a:extLst>
          </p:cNvPr>
          <p:cNvSpPr>
            <a:spLocks noGrp="1"/>
          </p:cNvSpPr>
          <p:nvPr>
            <p:ph type="title"/>
          </p:nvPr>
        </p:nvSpPr>
        <p:spPr bwMode="auto">
          <a:xfrm>
            <a:off x="1634069" y="914400"/>
            <a:ext cx="2207683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stijl te bewerken</a:t>
            </a:r>
            <a:endParaRPr lang="en-US" altLang="nl-NL"/>
          </a:p>
        </p:txBody>
      </p:sp>
      <p:sp>
        <p:nvSpPr>
          <p:cNvPr id="1027" name="Text Placeholder 2">
            <a:extLst>
              <a:ext uri="{FF2B5EF4-FFF2-40B4-BE49-F238E27FC236}">
                <a16:creationId xmlns:a16="http://schemas.microsoft.com/office/drawing/2014/main" id="{8BBDE536-8EDA-46A7-BC0B-296D6CF2636D}"/>
              </a:ext>
            </a:extLst>
          </p:cNvPr>
          <p:cNvSpPr>
            <a:spLocks noGrp="1"/>
          </p:cNvSpPr>
          <p:nvPr>
            <p:ph type="body" idx="1"/>
          </p:nvPr>
        </p:nvSpPr>
        <p:spPr bwMode="auto">
          <a:xfrm>
            <a:off x="1634069" y="2895601"/>
            <a:ext cx="22076834" cy="935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Date Placeholder 3">
            <a:extLst>
              <a:ext uri="{FF2B5EF4-FFF2-40B4-BE49-F238E27FC236}">
                <a16:creationId xmlns:a16="http://schemas.microsoft.com/office/drawing/2014/main" id="{F7938D37-7D88-4D5D-AE55-23111FB25DF2}"/>
              </a:ext>
            </a:extLst>
          </p:cNvPr>
          <p:cNvSpPr>
            <a:spLocks noGrp="1"/>
          </p:cNvSpPr>
          <p:nvPr>
            <p:ph type="dt" sz="half" idx="2"/>
          </p:nvPr>
        </p:nvSpPr>
        <p:spPr>
          <a:xfrm>
            <a:off x="2590801" y="12712703"/>
            <a:ext cx="60494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charset="0"/>
                <a:cs typeface="Tahoma" charset="0"/>
              </a:defRPr>
            </a:lvl1pPr>
          </a:lstStyle>
          <a:p>
            <a:pPr>
              <a:defRPr/>
            </a:pPr>
            <a:r>
              <a:rPr lang="nl-NL"/>
              <a:t>Maart 2023</a:t>
            </a:r>
          </a:p>
        </p:txBody>
      </p:sp>
      <p:sp>
        <p:nvSpPr>
          <p:cNvPr id="5" name="Footer Placeholder 4">
            <a:extLst>
              <a:ext uri="{FF2B5EF4-FFF2-40B4-BE49-F238E27FC236}">
                <a16:creationId xmlns:a16="http://schemas.microsoft.com/office/drawing/2014/main" id="{DECF8AC8-F6E8-4872-A6B4-B55E5A7D6067}"/>
              </a:ext>
            </a:extLst>
          </p:cNvPr>
          <p:cNvSpPr>
            <a:spLocks noGrp="1"/>
          </p:cNvSpPr>
          <p:nvPr>
            <p:ph type="ftr" sz="quarter" idx="3"/>
          </p:nvPr>
        </p:nvSpPr>
        <p:spPr>
          <a:xfrm>
            <a:off x="9118603" y="12712703"/>
            <a:ext cx="106595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charset="0"/>
                <a:cs typeface="Tahoma" charset="0"/>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BE7BBE9-A5AC-4BE9-B6B5-8005EF30B31C}"/>
              </a:ext>
            </a:extLst>
          </p:cNvPr>
          <p:cNvSpPr>
            <a:spLocks noGrp="1"/>
          </p:cNvSpPr>
          <p:nvPr>
            <p:ph type="sldNum" sz="quarter" idx="4"/>
          </p:nvPr>
        </p:nvSpPr>
        <p:spPr>
          <a:xfrm>
            <a:off x="1634069" y="12712703"/>
            <a:ext cx="9567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panose="020B0604030504040204" pitchFamily="34" charset="0"/>
                <a:cs typeface="Tahoma" panose="020B0604030504040204" pitchFamily="34" charset="0"/>
              </a:defRPr>
            </a:lvl1pPr>
          </a:lstStyle>
          <a:p>
            <a:pPr>
              <a:defRPr/>
            </a:pPr>
            <a:fld id="{59499610-F4D5-4E1F-BD26-643F8025ECE1}" type="slidenum">
              <a:rPr lang="en-US" altLang="nl-NL"/>
              <a:pPr>
                <a:defRPr/>
              </a:pPr>
              <a:t>‹nr.›</a:t>
            </a:fld>
            <a:endParaRPr lang="en-US" altLang="nl-NL"/>
          </a:p>
        </p:txBody>
      </p:sp>
    </p:spTree>
    <p:extLst>
      <p:ext uri="{BB962C8B-B14F-4D97-AF65-F5344CB8AC3E}">
        <p14:creationId xmlns:p14="http://schemas.microsoft.com/office/powerpoint/2010/main" val="2517930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685" r:id="rId12"/>
  </p:sldLayoutIdLst>
  <p:hf hdr="0"/>
  <p:txStyles>
    <p:titleStyle>
      <a:lvl1pPr algn="l" defTabSz="914400" rtl="0" eaLnBrk="1" fontAlgn="base" hangingPunct="1">
        <a:lnSpc>
          <a:spcPts val="6000"/>
        </a:lnSpc>
        <a:spcBef>
          <a:spcPct val="0"/>
        </a:spcBef>
        <a:spcAft>
          <a:spcPct val="0"/>
        </a:spcAft>
        <a:tabLst>
          <a:tab pos="7188200" algn="l"/>
        </a:tabLst>
        <a:defRPr sz="6400" b="1" kern="1200">
          <a:solidFill>
            <a:schemeClr val="accent1"/>
          </a:solidFill>
          <a:latin typeface="Tahoma"/>
          <a:ea typeface="Geneva" pitchFamily="-65" charset="-128"/>
          <a:cs typeface="Tahoma"/>
        </a:defRPr>
      </a:lvl1pPr>
      <a:lvl2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2pPr>
      <a:lvl3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3pPr>
      <a:lvl4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4pPr>
      <a:lvl5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5pPr>
      <a:lvl6pPr marL="9144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6pPr>
      <a:lvl7pPr marL="18288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7pPr>
      <a:lvl8pPr marL="27432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8pPr>
      <a:lvl9pPr marL="36576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9pPr>
    </p:titleStyle>
    <p:bodyStyle>
      <a:lvl1pPr marL="685800" indent="-6858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1pPr>
      <a:lvl2pPr marL="1485900" indent="-5715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2pPr>
      <a:lvl3pPr marL="22860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3pPr>
      <a:lvl4pPr marL="32004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4pPr>
      <a:lvl5pPr marL="41148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debilt.nl/contact-en-veelgestelde-vragen/nieuwsbrief" TargetMode="External"/><Relationship Id="rId2" Type="http://schemas.openxmlformats.org/officeDocument/2006/relationships/hyperlink" Target="http://www.doemeedebilt.nl/" TargetMode="External"/><Relationship Id="rId1" Type="http://schemas.openxmlformats.org/officeDocument/2006/relationships/slideLayout" Target="../slideLayouts/slideLayout2.xml"/><Relationship Id="rId4" Type="http://schemas.openxmlformats.org/officeDocument/2006/relationships/hyperlink" Target="mailto:bedrijvenloket@debilt.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9DB44F0-7713-B25A-B680-6F89E599D021}"/>
              </a:ext>
            </a:extLst>
          </p:cNvPr>
          <p:cNvSpPr>
            <a:spLocks noGrp="1"/>
          </p:cNvSpPr>
          <p:nvPr>
            <p:ph type="dt" sz="half" idx="10"/>
          </p:nvPr>
        </p:nvSpPr>
        <p:spPr/>
        <p:txBody>
          <a:bodyPr/>
          <a:lstStyle/>
          <a:p>
            <a:pPr>
              <a:defRPr/>
            </a:pPr>
            <a:r>
              <a:rPr lang="nl-NL"/>
              <a:t>Maart 2023</a:t>
            </a:r>
          </a:p>
        </p:txBody>
      </p:sp>
      <p:sp>
        <p:nvSpPr>
          <p:cNvPr id="6" name="Tijdelijke aanduiding voor dianummer 5">
            <a:extLst>
              <a:ext uri="{FF2B5EF4-FFF2-40B4-BE49-F238E27FC236}">
                <a16:creationId xmlns:a16="http://schemas.microsoft.com/office/drawing/2014/main" id="{A295D24B-C8FF-924A-8148-52D36D632D71}"/>
              </a:ext>
            </a:extLst>
          </p:cNvPr>
          <p:cNvSpPr>
            <a:spLocks noGrp="1"/>
          </p:cNvSpPr>
          <p:nvPr>
            <p:ph type="sldNum" sz="quarter" idx="12"/>
          </p:nvPr>
        </p:nvSpPr>
        <p:spPr/>
        <p:txBody>
          <a:bodyPr/>
          <a:lstStyle/>
          <a:p>
            <a:pPr>
              <a:defRPr/>
            </a:pPr>
            <a:fld id="{CF80D630-7967-4A35-8365-0FC839E509F8}" type="slidenum">
              <a:rPr lang="en-US" altLang="nl-NL" smtClean="0"/>
              <a:pPr>
                <a:defRPr/>
              </a:pPr>
              <a:t>1</a:t>
            </a:fld>
            <a:endParaRPr lang="en-US" altLang="nl-NL"/>
          </a:p>
        </p:txBody>
      </p:sp>
      <p:pic>
        <p:nvPicPr>
          <p:cNvPr id="8" name="Afbeelding 7" descr="Afbeelding met boom, buitenshuis, stad, straat&#10;&#10;Automatisch gegenereerde beschrijving">
            <a:extLst>
              <a:ext uri="{FF2B5EF4-FFF2-40B4-BE49-F238E27FC236}">
                <a16:creationId xmlns:a16="http://schemas.microsoft.com/office/drawing/2014/main" id="{910A5546-6276-74E6-BC99-4F587197E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395" y="0"/>
            <a:ext cx="23226606" cy="15496674"/>
          </a:xfrm>
          <a:prstGeom prst="rect">
            <a:avLst/>
          </a:prstGeom>
        </p:spPr>
      </p:pic>
      <p:sp>
        <p:nvSpPr>
          <p:cNvPr id="10" name="Tekstvak 9">
            <a:extLst>
              <a:ext uri="{FF2B5EF4-FFF2-40B4-BE49-F238E27FC236}">
                <a16:creationId xmlns:a16="http://schemas.microsoft.com/office/drawing/2014/main" id="{AB1C4E1C-F902-BBBC-4C5B-99B0F5CA97FB}"/>
              </a:ext>
            </a:extLst>
          </p:cNvPr>
          <p:cNvSpPr txBox="1"/>
          <p:nvPr/>
        </p:nvSpPr>
        <p:spPr>
          <a:xfrm>
            <a:off x="6093995" y="7505473"/>
            <a:ext cx="12187988" cy="461665"/>
          </a:xfrm>
          <a:prstGeom prst="rect">
            <a:avLst/>
          </a:prstGeom>
          <a:noFill/>
        </p:spPr>
        <p:txBody>
          <a:bodyPr wrap="square">
            <a:spAutoFit/>
          </a:bodyPr>
          <a:lstStyle/>
          <a:p>
            <a:r>
              <a:rPr lang="nl-NL" altLang="nl-NL" sz="2400" dirty="0">
                <a:solidFill>
                  <a:schemeClr val="accent2"/>
                </a:solidFill>
                <a:latin typeface="Tahoma" panose="020B0604030504040204" pitchFamily="34" charset="0"/>
                <a:cs typeface="Tahoma" panose="020B0604030504040204" pitchFamily="34" charset="0"/>
              </a:rPr>
              <a:t>Omgevingsvisie De Bilt</a:t>
            </a:r>
            <a:endParaRPr lang="nl-NL" dirty="0"/>
          </a:p>
        </p:txBody>
      </p:sp>
      <p:sp>
        <p:nvSpPr>
          <p:cNvPr id="12" name="Tekstvak 11">
            <a:extLst>
              <a:ext uri="{FF2B5EF4-FFF2-40B4-BE49-F238E27FC236}">
                <a16:creationId xmlns:a16="http://schemas.microsoft.com/office/drawing/2014/main" id="{1AC12471-01BD-85C9-56E8-8FC709B8871E}"/>
              </a:ext>
            </a:extLst>
          </p:cNvPr>
          <p:cNvSpPr txBox="1"/>
          <p:nvPr/>
        </p:nvSpPr>
        <p:spPr>
          <a:xfrm>
            <a:off x="2434390" y="6963563"/>
            <a:ext cx="20999367" cy="3046988"/>
          </a:xfrm>
          <a:prstGeom prst="rect">
            <a:avLst/>
          </a:prstGeom>
          <a:noFill/>
        </p:spPr>
        <p:txBody>
          <a:bodyPr wrap="square">
            <a:spAutoFit/>
          </a:bodyPr>
          <a:lstStyle/>
          <a:p>
            <a:r>
              <a:rPr lang="nl-NL" altLang="nl-NL" sz="9600" dirty="0">
                <a:solidFill>
                  <a:schemeClr val="bg1"/>
                </a:solidFill>
                <a:latin typeface="Tahoma" panose="020B0604030504040204" pitchFamily="34" charset="0"/>
                <a:cs typeface="Tahoma" panose="020B0604030504040204" pitchFamily="34" charset="0"/>
              </a:rPr>
              <a:t>Ondernemers in Omgevingsvisie gemeente De Bilt </a:t>
            </a:r>
            <a:endParaRPr lang="nl-NL" sz="9600" dirty="0">
              <a:solidFill>
                <a:schemeClr val="bg1"/>
              </a:solidFill>
            </a:endParaRPr>
          </a:p>
        </p:txBody>
      </p:sp>
      <p:sp>
        <p:nvSpPr>
          <p:cNvPr id="13" name="Tekstvak 12">
            <a:extLst>
              <a:ext uri="{FF2B5EF4-FFF2-40B4-BE49-F238E27FC236}">
                <a16:creationId xmlns:a16="http://schemas.microsoft.com/office/drawing/2014/main" id="{62914420-3718-D0F6-8CFB-B3FA16E9982E}"/>
              </a:ext>
            </a:extLst>
          </p:cNvPr>
          <p:cNvSpPr txBox="1"/>
          <p:nvPr/>
        </p:nvSpPr>
        <p:spPr>
          <a:xfrm>
            <a:off x="16950710" y="11430173"/>
            <a:ext cx="5799221" cy="1323439"/>
          </a:xfrm>
          <a:prstGeom prst="rect">
            <a:avLst/>
          </a:prstGeom>
          <a:noFill/>
        </p:spPr>
        <p:txBody>
          <a:bodyPr wrap="square" rtlCol="0">
            <a:spAutoFit/>
          </a:bodyPr>
          <a:lstStyle/>
          <a:p>
            <a:r>
              <a:rPr lang="nl-NL" sz="4000" dirty="0">
                <a:solidFill>
                  <a:schemeClr val="bg1"/>
                </a:solidFill>
              </a:rPr>
              <a:t>Door Simon Bremmer- Team economie </a:t>
            </a:r>
          </a:p>
        </p:txBody>
      </p:sp>
    </p:spTree>
    <p:extLst>
      <p:ext uri="{BB962C8B-B14F-4D97-AF65-F5344CB8AC3E}">
        <p14:creationId xmlns:p14="http://schemas.microsoft.com/office/powerpoint/2010/main" val="3006517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2939E-A084-F4E3-412E-07B8C197B0AA}"/>
              </a:ext>
            </a:extLst>
          </p:cNvPr>
          <p:cNvSpPr>
            <a:spLocks noGrp="1"/>
          </p:cNvSpPr>
          <p:nvPr>
            <p:ph type="title"/>
          </p:nvPr>
        </p:nvSpPr>
        <p:spPr>
          <a:xfrm>
            <a:off x="1632000" y="914401"/>
            <a:ext cx="22080000" cy="1981200"/>
          </a:xfrm>
        </p:spPr>
        <p:txBody>
          <a:bodyPr/>
          <a:lstStyle/>
          <a:p>
            <a:r>
              <a:rPr lang="nl-NL" dirty="0"/>
              <a:t>Meer info en laat je horen </a:t>
            </a:r>
          </a:p>
        </p:txBody>
      </p:sp>
      <p:sp>
        <p:nvSpPr>
          <p:cNvPr id="3" name="Tijdelijke aanduiding voor inhoud 2">
            <a:extLst>
              <a:ext uri="{FF2B5EF4-FFF2-40B4-BE49-F238E27FC236}">
                <a16:creationId xmlns:a16="http://schemas.microsoft.com/office/drawing/2014/main" id="{D5959790-945D-0CD5-AE68-4643F937BCF0}"/>
              </a:ext>
            </a:extLst>
          </p:cNvPr>
          <p:cNvSpPr>
            <a:spLocks noGrp="1"/>
          </p:cNvSpPr>
          <p:nvPr>
            <p:ph idx="1"/>
          </p:nvPr>
        </p:nvSpPr>
        <p:spPr/>
        <p:txBody>
          <a:bodyPr/>
          <a:lstStyle/>
          <a:p>
            <a:pPr marL="0" indent="0">
              <a:buNone/>
            </a:pPr>
            <a:r>
              <a:rPr lang="nl-NL" dirty="0"/>
              <a:t>Ga met mij Ellen, Mathijs, Krischan of ik (Simon) in gesprek </a:t>
            </a:r>
          </a:p>
          <a:p>
            <a:pPr marL="0" indent="0">
              <a:buNone/>
            </a:pPr>
            <a:endParaRPr lang="nl-NL" dirty="0"/>
          </a:p>
          <a:p>
            <a:pPr marL="0" indent="0">
              <a:buNone/>
            </a:pPr>
            <a:r>
              <a:rPr lang="nl-NL" dirty="0"/>
              <a:t>Kijk op </a:t>
            </a:r>
            <a:r>
              <a:rPr lang="nl-NL" dirty="0">
                <a:hlinkClick r:id="rId2"/>
              </a:rPr>
              <a:t>www.doemeedebilt.nl</a:t>
            </a:r>
            <a:r>
              <a:rPr lang="nl-NL" dirty="0"/>
              <a:t> </a:t>
            </a:r>
          </a:p>
          <a:p>
            <a:pPr marL="0" indent="0">
              <a:buNone/>
            </a:pPr>
            <a:endParaRPr lang="nl-NL" dirty="0"/>
          </a:p>
          <a:p>
            <a:pPr marL="0" indent="0">
              <a:buNone/>
            </a:pPr>
            <a:r>
              <a:rPr lang="nl-NL" dirty="0"/>
              <a:t>Meld je aan voor de ondernemersnieuwsbrief via </a:t>
            </a:r>
            <a:r>
              <a:rPr lang="nl-NL" dirty="0">
                <a:hlinkClick r:id="rId3"/>
              </a:rPr>
              <a:t>https://www.debilt.nl/contact-en-veelgestelde-vragen/nieuwsbrief</a:t>
            </a:r>
            <a:r>
              <a:rPr lang="nl-NL" dirty="0"/>
              <a:t>  </a:t>
            </a:r>
          </a:p>
          <a:p>
            <a:pPr marL="0" indent="0">
              <a:buNone/>
            </a:pPr>
            <a:endParaRPr lang="nl-NL" dirty="0"/>
          </a:p>
          <a:p>
            <a:pPr marL="0" indent="0">
              <a:buNone/>
            </a:pPr>
            <a:r>
              <a:rPr lang="nl-NL" dirty="0"/>
              <a:t>Of mail naar </a:t>
            </a:r>
            <a:r>
              <a:rPr lang="nl-NL" dirty="0">
                <a:hlinkClick r:id="rId4"/>
              </a:rPr>
              <a:t>bedrijvenloket@debilt.nl</a:t>
            </a:r>
            <a:r>
              <a:rPr lang="nl-NL" dirty="0"/>
              <a:t>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6" name="Tijdelijke aanduiding voor dianummer 5">
            <a:extLst>
              <a:ext uri="{FF2B5EF4-FFF2-40B4-BE49-F238E27FC236}">
                <a16:creationId xmlns:a16="http://schemas.microsoft.com/office/drawing/2014/main" id="{7BCA44A9-F7A5-225E-9471-9689F59A5860}"/>
              </a:ext>
            </a:extLst>
          </p:cNvPr>
          <p:cNvSpPr>
            <a:spLocks noGrp="1"/>
          </p:cNvSpPr>
          <p:nvPr>
            <p:ph type="sldNum" sz="quarter" idx="12"/>
          </p:nvPr>
        </p:nvSpPr>
        <p:spPr/>
        <p:txBody>
          <a:bodyPr/>
          <a:lstStyle/>
          <a:p>
            <a:pPr>
              <a:defRPr/>
            </a:pPr>
            <a:fld id="{CF80D630-7967-4A35-8365-0FC839E509F8}" type="slidenum">
              <a:rPr lang="en-US" altLang="nl-NL" smtClean="0"/>
              <a:pPr>
                <a:defRPr/>
              </a:pPr>
              <a:t>10</a:t>
            </a:fld>
            <a:endParaRPr lang="en-US" altLang="nl-NL"/>
          </a:p>
        </p:txBody>
      </p:sp>
    </p:spTree>
    <p:extLst>
      <p:ext uri="{BB962C8B-B14F-4D97-AF65-F5344CB8AC3E}">
        <p14:creationId xmlns:p14="http://schemas.microsoft.com/office/powerpoint/2010/main" val="148007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el 1">
            <a:extLst>
              <a:ext uri="{FF2B5EF4-FFF2-40B4-BE49-F238E27FC236}">
                <a16:creationId xmlns:a16="http://schemas.microsoft.com/office/drawing/2014/main" id="{5D687F81-A148-4E5A-98C3-8DBAC6B8039F}"/>
              </a:ext>
            </a:extLst>
          </p:cNvPr>
          <p:cNvSpPr>
            <a:spLocks noGrp="1"/>
          </p:cNvSpPr>
          <p:nvPr>
            <p:ph type="title"/>
          </p:nvPr>
        </p:nvSpPr>
        <p:spPr>
          <a:xfrm>
            <a:off x="3090212" y="388472"/>
            <a:ext cx="18852504" cy="1981200"/>
          </a:xfrm>
        </p:spPr>
        <p:txBody>
          <a:bodyPr/>
          <a:lstStyle/>
          <a:p>
            <a:r>
              <a:rPr lang="nl-NL" altLang="nl-NL" sz="8000" dirty="0">
                <a:solidFill>
                  <a:schemeClr val="accent2"/>
                </a:solidFill>
                <a:latin typeface="Tahoma" panose="020B0604030504040204" pitchFamily="34" charset="0"/>
                <a:cs typeface="Tahoma" panose="020B0604030504040204" pitchFamily="34" charset="0"/>
              </a:rPr>
              <a:t>Omgevingsvisie De Bilt</a:t>
            </a:r>
            <a:br>
              <a:rPr lang="nl-NL" altLang="nl-NL" dirty="0">
                <a:solidFill>
                  <a:schemeClr val="accent2"/>
                </a:solidFill>
                <a:latin typeface="Tahoma" panose="020B0604030504040204" pitchFamily="34" charset="0"/>
                <a:cs typeface="Tahoma" panose="020B0604030504040204" pitchFamily="34" charset="0"/>
              </a:rPr>
            </a:br>
            <a:endParaRPr lang="nl-NL" altLang="nl-NL" sz="4800" dirty="0">
              <a:solidFill>
                <a:schemeClr val="accent2"/>
              </a:solidFill>
              <a:latin typeface="Tahoma" panose="020B0604030504040204" pitchFamily="34" charset="0"/>
              <a:cs typeface="Tahoma" panose="020B0604030504040204" pitchFamily="34" charset="0"/>
            </a:endParaRPr>
          </a:p>
        </p:txBody>
      </p:sp>
      <p:sp>
        <p:nvSpPr>
          <p:cNvPr id="2" name="Tijdelijke aanduiding voor datum 1">
            <a:extLst>
              <a:ext uri="{FF2B5EF4-FFF2-40B4-BE49-F238E27FC236}">
                <a16:creationId xmlns:a16="http://schemas.microsoft.com/office/drawing/2014/main" id="{15F75347-D9C2-2F34-0FD9-77D3F374174D}"/>
              </a:ext>
            </a:extLst>
          </p:cNvPr>
          <p:cNvSpPr>
            <a:spLocks noGrp="1"/>
          </p:cNvSpPr>
          <p:nvPr>
            <p:ph type="dt" sz="half" idx="10"/>
          </p:nvPr>
        </p:nvSpPr>
        <p:spPr/>
        <p:txBody>
          <a:bodyPr/>
          <a:lstStyle/>
          <a:p>
            <a:pPr algn="l" defTabSz="914400" fontAlgn="base">
              <a:spcBef>
                <a:spcPct val="0"/>
              </a:spcBef>
              <a:spcAft>
                <a:spcPct val="0"/>
              </a:spcAft>
              <a:defRPr/>
            </a:pPr>
            <a:r>
              <a:rPr lang="nl-NL" kern="1200">
                <a:solidFill>
                  <a:srgbClr val="007E4F"/>
                </a:solidFill>
                <a:ea typeface="Geneva" pitchFamily="-65" charset="-128"/>
              </a:rPr>
              <a:t>Maart 2023</a:t>
            </a:r>
          </a:p>
        </p:txBody>
      </p:sp>
      <p:sp>
        <p:nvSpPr>
          <p:cNvPr id="4" name="Tijdelijke aanduiding voor dianummer 3">
            <a:extLst>
              <a:ext uri="{FF2B5EF4-FFF2-40B4-BE49-F238E27FC236}">
                <a16:creationId xmlns:a16="http://schemas.microsoft.com/office/drawing/2014/main" id="{1EA76ADC-7775-13A6-C172-0D048E03FEDF}"/>
              </a:ext>
            </a:extLst>
          </p:cNvPr>
          <p:cNvSpPr>
            <a:spLocks noGrp="1"/>
          </p:cNvSpPr>
          <p:nvPr>
            <p:ph type="sldNum" sz="quarter" idx="12"/>
          </p:nvPr>
        </p:nvSpPr>
        <p:spPr/>
        <p:txBody>
          <a:bodyPr/>
          <a:lstStyle/>
          <a:p>
            <a:pPr algn="l" defTabSz="914400" fontAlgn="base">
              <a:spcBef>
                <a:spcPct val="0"/>
              </a:spcBef>
              <a:spcAft>
                <a:spcPct val="0"/>
              </a:spcAft>
              <a:defRPr/>
            </a:pPr>
            <a:fld id="{CF80D630-7967-4A35-8365-0FC839E509F8}" type="slidenum">
              <a:rPr lang="en-US" altLang="nl-NL" kern="1200">
                <a:solidFill>
                  <a:srgbClr val="007E4F"/>
                </a:solidFill>
                <a:ea typeface="Geneva" pitchFamily="-65" charset="-128"/>
              </a:rPr>
              <a:pPr algn="l" defTabSz="914400" fontAlgn="base">
                <a:spcBef>
                  <a:spcPct val="0"/>
                </a:spcBef>
                <a:spcAft>
                  <a:spcPct val="0"/>
                </a:spcAft>
                <a:defRPr/>
              </a:pPr>
              <a:t>2</a:t>
            </a:fld>
            <a:endParaRPr lang="en-US" altLang="nl-NL" kern="1200">
              <a:solidFill>
                <a:srgbClr val="007E4F"/>
              </a:solidFill>
              <a:ea typeface="Geneva" pitchFamily="-65" charset="-128"/>
            </a:endParaRPr>
          </a:p>
        </p:txBody>
      </p:sp>
      <p:pic>
        <p:nvPicPr>
          <p:cNvPr id="6" name="Afbeelding 5">
            <a:extLst>
              <a:ext uri="{FF2B5EF4-FFF2-40B4-BE49-F238E27FC236}">
                <a16:creationId xmlns:a16="http://schemas.microsoft.com/office/drawing/2014/main" id="{B2BC9063-EB49-2208-2940-3E98BFBBF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3960" y="1361908"/>
            <a:ext cx="12423388" cy="12354092"/>
          </a:xfrm>
          <a:prstGeom prst="rect">
            <a:avLst/>
          </a:prstGeom>
        </p:spPr>
      </p:pic>
    </p:spTree>
    <p:extLst>
      <p:ext uri="{BB962C8B-B14F-4D97-AF65-F5344CB8AC3E}">
        <p14:creationId xmlns:p14="http://schemas.microsoft.com/office/powerpoint/2010/main" val="159651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Maart 2023</a:t>
            </a:r>
            <a:endParaRPr kumimoji="0" lang="nl-NL"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2801E7E3-4C50-4328-9943-B754A3A138B2}" type="slidenum">
              <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a:t>
            </a:fld>
            <a:endPar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pic>
        <p:nvPicPr>
          <p:cNvPr id="2" name="Afbeelding 1">
            <a:extLst>
              <a:ext uri="{FF2B5EF4-FFF2-40B4-BE49-F238E27FC236}">
                <a16:creationId xmlns:a16="http://schemas.microsoft.com/office/drawing/2014/main" id="{BB007904-3DCE-3452-894C-DA534F6A3189}"/>
              </a:ext>
            </a:extLst>
          </p:cNvPr>
          <p:cNvPicPr>
            <a:picLocks noChangeAspect="1"/>
          </p:cNvPicPr>
          <p:nvPr/>
        </p:nvPicPr>
        <p:blipFill>
          <a:blip r:embed="rId3"/>
          <a:stretch>
            <a:fillRect/>
          </a:stretch>
        </p:blipFill>
        <p:spPr>
          <a:xfrm>
            <a:off x="1379686" y="273047"/>
            <a:ext cx="11583664" cy="13169906"/>
          </a:xfrm>
          <a:prstGeom prst="rect">
            <a:avLst/>
          </a:prstGeom>
        </p:spPr>
      </p:pic>
      <p:sp>
        <p:nvSpPr>
          <p:cNvPr id="7" name="Wolk 6">
            <a:extLst>
              <a:ext uri="{FF2B5EF4-FFF2-40B4-BE49-F238E27FC236}">
                <a16:creationId xmlns:a16="http://schemas.microsoft.com/office/drawing/2014/main" id="{E6327D60-3F63-31C9-0223-C4B36E76B818}"/>
              </a:ext>
            </a:extLst>
          </p:cNvPr>
          <p:cNvSpPr/>
          <p:nvPr/>
        </p:nvSpPr>
        <p:spPr>
          <a:xfrm>
            <a:off x="12359614" y="1451697"/>
            <a:ext cx="11831634" cy="10812606"/>
          </a:xfrm>
          <a:prstGeom prst="cloud">
            <a:avLst/>
          </a:prstGeom>
          <a:solidFill>
            <a:schemeClr val="bg1"/>
          </a:solidFill>
          <a:ln>
            <a:solidFill>
              <a:srgbClr val="B0209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750715E0-7CC6-BEA1-01F6-E6ABEC0CE119}"/>
              </a:ext>
            </a:extLst>
          </p:cNvPr>
          <p:cNvSpPr txBox="1"/>
          <p:nvPr/>
        </p:nvSpPr>
        <p:spPr>
          <a:xfrm>
            <a:off x="13851348" y="3545396"/>
            <a:ext cx="9152966" cy="5632311"/>
          </a:xfrm>
          <a:prstGeom prst="rect">
            <a:avLst/>
          </a:prstGeom>
          <a:noFill/>
        </p:spPr>
        <p:txBody>
          <a:bodyPr wrap="square" rtlCol="0">
            <a:spAutoFit/>
          </a:bodyPr>
          <a:lstStyle/>
          <a:p>
            <a:r>
              <a:rPr lang="nl-NL" sz="4000" dirty="0">
                <a:latin typeface="Tahoma" panose="020B0604030504040204" pitchFamily="34" charset="0"/>
                <a:ea typeface="Tahoma" panose="020B0604030504040204" pitchFamily="34" charset="0"/>
                <a:cs typeface="Tahoma" panose="020B0604030504040204" pitchFamily="34" charset="0"/>
              </a:rPr>
              <a:t>Economie </a:t>
            </a:r>
          </a:p>
          <a:p>
            <a:endParaRPr lang="nl-NL" sz="4000" dirty="0">
              <a:latin typeface="Tahoma" panose="020B0604030504040204" pitchFamily="34" charset="0"/>
              <a:ea typeface="Tahoma" panose="020B0604030504040204" pitchFamily="34" charset="0"/>
              <a:cs typeface="Tahoma" panose="020B0604030504040204" pitchFamily="34" charset="0"/>
            </a:endParaRPr>
          </a:p>
          <a:p>
            <a:r>
              <a:rPr lang="nl-NL" sz="4000" dirty="0">
                <a:latin typeface="Tahoma" panose="020B0604030504040204" pitchFamily="34" charset="0"/>
                <a:ea typeface="Tahoma" panose="020B0604030504040204" pitchFamily="34" charset="0"/>
                <a:cs typeface="Tahoma" panose="020B0604030504040204" pitchFamily="34" charset="0"/>
              </a:rPr>
              <a:t>De Bilt blijft een aantrekkelijke plek om te werken. Het lokaal ondernemerschap floreert. Bestaande en nieuwe werklocaties worden optimaal benut en er zijn aantrekkelijke centra. We versterken de Life </a:t>
            </a:r>
            <a:r>
              <a:rPr lang="nl-NL" sz="4000" dirty="0" err="1">
                <a:latin typeface="Tahoma" panose="020B0604030504040204" pitchFamily="34" charset="0"/>
                <a:ea typeface="Tahoma" panose="020B0604030504040204" pitchFamily="34" charset="0"/>
                <a:cs typeface="Tahoma" panose="020B0604030504040204" pitchFamily="34" charset="0"/>
              </a:rPr>
              <a:t>Science</a:t>
            </a:r>
            <a:r>
              <a:rPr lang="nl-NL" sz="4000" dirty="0">
                <a:latin typeface="Tahoma" panose="020B0604030504040204" pitchFamily="34" charset="0"/>
                <a:ea typeface="Tahoma" panose="020B0604030504040204" pitchFamily="34" charset="0"/>
                <a:cs typeface="Tahoma" panose="020B0604030504040204" pitchFamily="34" charset="0"/>
              </a:rPr>
              <a:t> As, inclusief het Utrecht </a:t>
            </a:r>
            <a:r>
              <a:rPr lang="nl-NL" sz="4000" dirty="0" err="1">
                <a:latin typeface="Tahoma" panose="020B0604030504040204" pitchFamily="34" charset="0"/>
                <a:ea typeface="Tahoma" panose="020B0604030504040204" pitchFamily="34" charset="0"/>
                <a:cs typeface="Tahoma" panose="020B0604030504040204" pitchFamily="34" charset="0"/>
              </a:rPr>
              <a:t>Science</a:t>
            </a:r>
            <a:r>
              <a:rPr lang="nl-NL" sz="4000" dirty="0">
                <a:latin typeface="Tahoma" panose="020B0604030504040204" pitchFamily="34" charset="0"/>
                <a:ea typeface="Tahoma" panose="020B0604030504040204" pitchFamily="34" charset="0"/>
                <a:cs typeface="Tahoma" panose="020B0604030504040204" pitchFamily="34" charset="0"/>
              </a:rPr>
              <a:t> Park Bilthoven </a:t>
            </a:r>
          </a:p>
        </p:txBody>
      </p:sp>
    </p:spTree>
    <p:extLst>
      <p:ext uri="{BB962C8B-B14F-4D97-AF65-F5344CB8AC3E}">
        <p14:creationId xmlns:p14="http://schemas.microsoft.com/office/powerpoint/2010/main" val="374152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atum 3">
            <a:extLst>
              <a:ext uri="{FF2B5EF4-FFF2-40B4-BE49-F238E27FC236}">
                <a16:creationId xmlns:a16="http://schemas.microsoft.com/office/drawing/2014/main" id="{6BB833A0-F146-46F1-A7C6-14BA019CA97C}"/>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4342" name="Tijdelijke aanduiding voor dianummer 5">
            <a:extLst>
              <a:ext uri="{FF2B5EF4-FFF2-40B4-BE49-F238E27FC236}">
                <a16:creationId xmlns:a16="http://schemas.microsoft.com/office/drawing/2014/main" id="{8DE8B16F-8503-4382-BC36-30CF455021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55FC6A09-4917-4C22-9775-96B6E71D188D}" type="slidenum">
              <a:rPr lang="en-US" altLang="nl-NL" sz="2400" kern="1200">
                <a:solidFill>
                  <a:srgbClr val="007E4F"/>
                </a:solidFill>
              </a:rPr>
              <a:pPr algn="l" defTabSz="914400" fontAlgn="base">
                <a:lnSpc>
                  <a:spcPct val="100000"/>
                </a:lnSpc>
                <a:spcBef>
                  <a:spcPct val="0"/>
                </a:spcBef>
                <a:spcAft>
                  <a:spcPct val="0"/>
                </a:spcAft>
                <a:buNone/>
              </a:pPr>
              <a:t>4</a:t>
            </a:fld>
            <a:endParaRPr lang="en-US" altLang="nl-NL" sz="2400" kern="1200">
              <a:solidFill>
                <a:srgbClr val="007E4F"/>
              </a:solidFill>
            </a:endParaRPr>
          </a:p>
        </p:txBody>
      </p:sp>
      <p:pic>
        <p:nvPicPr>
          <p:cNvPr id="3" name="Afbeelding 2">
            <a:extLst>
              <a:ext uri="{FF2B5EF4-FFF2-40B4-BE49-F238E27FC236}">
                <a16:creationId xmlns:a16="http://schemas.microsoft.com/office/drawing/2014/main" id="{B209DD78-C1EC-0667-6633-F746E345848F}"/>
              </a:ext>
            </a:extLst>
          </p:cNvPr>
          <p:cNvPicPr>
            <a:picLocks noChangeAspect="1"/>
          </p:cNvPicPr>
          <p:nvPr/>
        </p:nvPicPr>
        <p:blipFill>
          <a:blip r:embed="rId3"/>
          <a:stretch>
            <a:fillRect/>
          </a:stretch>
        </p:blipFill>
        <p:spPr>
          <a:xfrm>
            <a:off x="6319427" y="273047"/>
            <a:ext cx="17975395" cy="17864023"/>
          </a:xfrm>
          <a:prstGeom prst="rect">
            <a:avLst/>
          </a:prstGeom>
        </p:spPr>
      </p:pic>
      <p:sp>
        <p:nvSpPr>
          <p:cNvPr id="2" name="Tijdelijke aanduiding voor inhoud 1">
            <a:extLst>
              <a:ext uri="{FF2B5EF4-FFF2-40B4-BE49-F238E27FC236}">
                <a16:creationId xmlns:a16="http://schemas.microsoft.com/office/drawing/2014/main" id="{117BCA69-5638-73C3-70AF-40ECD1063C05}"/>
              </a:ext>
            </a:extLst>
          </p:cNvPr>
          <p:cNvSpPr>
            <a:spLocks noGrp="1"/>
          </p:cNvSpPr>
          <p:nvPr>
            <p:ph idx="1"/>
          </p:nvPr>
        </p:nvSpPr>
        <p:spPr/>
        <p:txBody>
          <a:bodyPr/>
          <a:lstStyle/>
          <a:p>
            <a:pPr lvl="1"/>
            <a:endParaRPr lang="nl-NL" sz="3600" dirty="0">
              <a:ea typeface="Geneva"/>
            </a:endParaRPr>
          </a:p>
          <a:p>
            <a:pPr marL="914400" lvl="1" indent="0">
              <a:buNone/>
            </a:pPr>
            <a:endParaRPr lang="nl-NL" sz="3600" dirty="0">
              <a:ea typeface="Geneva"/>
            </a:endParaRPr>
          </a:p>
          <a:p>
            <a:pPr lvl="1">
              <a:buFont typeface="Courier New" panose="02070309020205020404" pitchFamily="49" charset="0"/>
              <a:buChar char="o"/>
            </a:pPr>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9316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776251" y="914400"/>
            <a:ext cx="19709176" cy="1981200"/>
          </a:xfrm>
        </p:spPr>
        <p:txBody>
          <a:bodyPr/>
          <a:lstStyle/>
          <a:p>
            <a:r>
              <a:rPr lang="nl-NL" altLang="nl-NL" dirty="0">
                <a:latin typeface="Tahoma" panose="020B0604030504040204" pitchFamily="34" charset="0"/>
                <a:cs typeface="Tahoma" panose="020B0604030504040204" pitchFamily="34" charset="0"/>
              </a:rPr>
              <a:t>Sterk lokaal ondernemerschap (1)</a:t>
            </a: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5</a:t>
            </a:fld>
            <a:endParaRPr lang="en-US" altLang="nl-NL" sz="2400" kern="1200">
              <a:solidFill>
                <a:srgbClr val="007E4F"/>
              </a:solidFill>
            </a:endParaRPr>
          </a:p>
        </p:txBody>
      </p:sp>
      <p:pic>
        <p:nvPicPr>
          <p:cNvPr id="6" name="Afbeelding 5">
            <a:extLst>
              <a:ext uri="{FF2B5EF4-FFF2-40B4-BE49-F238E27FC236}">
                <a16:creationId xmlns:a16="http://schemas.microsoft.com/office/drawing/2014/main" id="{BBB5F009-6FD7-4CF8-A5FB-C1C6DD265CF7}"/>
              </a:ext>
            </a:extLst>
          </p:cNvPr>
          <p:cNvPicPr>
            <a:picLocks noChangeAspect="1"/>
          </p:cNvPicPr>
          <p:nvPr/>
        </p:nvPicPr>
        <p:blipFill rotWithShape="1">
          <a:blip r:embed="rId3"/>
          <a:srcRect l="-4172" t="52567" r="70518" b="29169"/>
          <a:stretch/>
        </p:blipFill>
        <p:spPr>
          <a:xfrm>
            <a:off x="16546161" y="634505"/>
            <a:ext cx="6049434" cy="3262746"/>
          </a:xfrm>
          <a:prstGeom prst="rect">
            <a:avLst/>
          </a:prstGeom>
        </p:spPr>
      </p:pic>
      <p:sp>
        <p:nvSpPr>
          <p:cNvPr id="8" name="Wolk 7">
            <a:extLst>
              <a:ext uri="{FF2B5EF4-FFF2-40B4-BE49-F238E27FC236}">
                <a16:creationId xmlns:a16="http://schemas.microsoft.com/office/drawing/2014/main" id="{3AEE858F-F5EA-BBD3-D36B-70AF4AFD35D4}"/>
              </a:ext>
            </a:extLst>
          </p:cNvPr>
          <p:cNvSpPr/>
          <p:nvPr/>
        </p:nvSpPr>
        <p:spPr>
          <a:xfrm>
            <a:off x="11267702" y="3717915"/>
            <a:ext cx="10901728" cy="5609503"/>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r>
              <a:rPr lang="nl-NL" sz="4000" dirty="0">
                <a:solidFill>
                  <a:schemeClr val="tx1"/>
                </a:solidFill>
              </a:rPr>
              <a:t>Op de andere bedrijventerreinen faciliteren we ontwikkelingen voor wonen niet </a:t>
            </a:r>
          </a:p>
          <a:p>
            <a:pPr algn="ctr"/>
            <a:endParaRPr lang="nl-NL" dirty="0"/>
          </a:p>
        </p:txBody>
      </p:sp>
      <p:sp>
        <p:nvSpPr>
          <p:cNvPr id="9" name="Wolk 8">
            <a:extLst>
              <a:ext uri="{FF2B5EF4-FFF2-40B4-BE49-F238E27FC236}">
                <a16:creationId xmlns:a16="http://schemas.microsoft.com/office/drawing/2014/main" id="{C76C0239-1A74-5337-7AB8-D75C674A3064}"/>
              </a:ext>
            </a:extLst>
          </p:cNvPr>
          <p:cNvSpPr/>
          <p:nvPr/>
        </p:nvSpPr>
        <p:spPr>
          <a:xfrm>
            <a:off x="1169721" y="1752065"/>
            <a:ext cx="11461117" cy="6394366"/>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r>
              <a:rPr lang="nl-NL" sz="4000" dirty="0">
                <a:solidFill>
                  <a:schemeClr val="tx1"/>
                </a:solidFill>
              </a:rPr>
              <a:t>We richten ons op de transformatie van een aantal bedrijventerreinen naar aantrekkelijke woon-werk locaties </a:t>
            </a:r>
          </a:p>
          <a:p>
            <a:pPr algn="ctr"/>
            <a:endParaRPr lang="nl-NL" dirty="0">
              <a:solidFill>
                <a:schemeClr val="tx1"/>
              </a:solidFill>
            </a:endParaRPr>
          </a:p>
        </p:txBody>
      </p:sp>
      <p:sp>
        <p:nvSpPr>
          <p:cNvPr id="12" name="Wolk 11">
            <a:extLst>
              <a:ext uri="{FF2B5EF4-FFF2-40B4-BE49-F238E27FC236}">
                <a16:creationId xmlns:a16="http://schemas.microsoft.com/office/drawing/2014/main" id="{0989043C-11F6-E030-D873-534C05358821}"/>
              </a:ext>
            </a:extLst>
          </p:cNvPr>
          <p:cNvSpPr/>
          <p:nvPr/>
        </p:nvSpPr>
        <p:spPr>
          <a:xfrm>
            <a:off x="6678531" y="7461872"/>
            <a:ext cx="7906473" cy="5981081"/>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r>
              <a:rPr lang="nl-NL" sz="4000" dirty="0">
                <a:solidFill>
                  <a:schemeClr val="tx1"/>
                </a:solidFill>
              </a:rPr>
              <a:t>We zoeken ruimte voor </a:t>
            </a:r>
            <a:r>
              <a:rPr lang="nl-NL" sz="4000" dirty="0" err="1">
                <a:solidFill>
                  <a:schemeClr val="tx1"/>
                </a:solidFill>
              </a:rPr>
              <a:t>Biltse</a:t>
            </a:r>
            <a:r>
              <a:rPr lang="nl-NL" sz="4000" dirty="0">
                <a:solidFill>
                  <a:schemeClr val="tx1"/>
                </a:solidFill>
              </a:rPr>
              <a:t> bedrijven die een nieuwe locatie zoeken om ruimte te maken voor deze transformatie. </a:t>
            </a:r>
          </a:p>
          <a:p>
            <a:pPr algn="ctr"/>
            <a:endParaRPr lang="nl-NL" dirty="0">
              <a:solidFill>
                <a:schemeClr val="tx1"/>
              </a:solidFill>
            </a:endParaRPr>
          </a:p>
        </p:txBody>
      </p:sp>
    </p:spTree>
    <p:extLst>
      <p:ext uri="{BB962C8B-B14F-4D97-AF65-F5344CB8AC3E}">
        <p14:creationId xmlns:p14="http://schemas.microsoft.com/office/powerpoint/2010/main" val="3664632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776251" y="914400"/>
            <a:ext cx="19709176" cy="1981200"/>
          </a:xfrm>
        </p:spPr>
        <p:txBody>
          <a:bodyPr/>
          <a:lstStyle/>
          <a:p>
            <a:r>
              <a:rPr lang="nl-NL" altLang="nl-NL" dirty="0">
                <a:latin typeface="Tahoma" panose="020B0604030504040204" pitchFamily="34" charset="0"/>
                <a:cs typeface="Tahoma" panose="020B0604030504040204" pitchFamily="34" charset="0"/>
              </a:rPr>
              <a:t>Sterk lokaal ondernemerschap (2)</a:t>
            </a: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6</a:t>
            </a:fld>
            <a:endParaRPr lang="en-US" altLang="nl-NL" sz="2400" kern="1200">
              <a:solidFill>
                <a:srgbClr val="007E4F"/>
              </a:solidFill>
            </a:endParaRPr>
          </a:p>
        </p:txBody>
      </p:sp>
      <p:pic>
        <p:nvPicPr>
          <p:cNvPr id="6" name="Afbeelding 5">
            <a:extLst>
              <a:ext uri="{FF2B5EF4-FFF2-40B4-BE49-F238E27FC236}">
                <a16:creationId xmlns:a16="http://schemas.microsoft.com/office/drawing/2014/main" id="{BBB5F009-6FD7-4CF8-A5FB-C1C6DD265CF7}"/>
              </a:ext>
            </a:extLst>
          </p:cNvPr>
          <p:cNvPicPr>
            <a:picLocks noChangeAspect="1"/>
          </p:cNvPicPr>
          <p:nvPr/>
        </p:nvPicPr>
        <p:blipFill rotWithShape="1">
          <a:blip r:embed="rId3"/>
          <a:srcRect l="-4172" t="52567" r="70518" b="29169"/>
          <a:stretch/>
        </p:blipFill>
        <p:spPr>
          <a:xfrm>
            <a:off x="16546161" y="634505"/>
            <a:ext cx="6049434" cy="3262746"/>
          </a:xfrm>
          <a:prstGeom prst="rect">
            <a:avLst/>
          </a:prstGeom>
        </p:spPr>
      </p:pic>
      <p:sp>
        <p:nvSpPr>
          <p:cNvPr id="8" name="Wolk 7">
            <a:extLst>
              <a:ext uri="{FF2B5EF4-FFF2-40B4-BE49-F238E27FC236}">
                <a16:creationId xmlns:a16="http://schemas.microsoft.com/office/drawing/2014/main" id="{3AEE858F-F5EA-BBD3-D36B-70AF4AFD35D4}"/>
              </a:ext>
            </a:extLst>
          </p:cNvPr>
          <p:cNvSpPr/>
          <p:nvPr/>
        </p:nvSpPr>
        <p:spPr>
          <a:xfrm>
            <a:off x="12630839" y="3897251"/>
            <a:ext cx="10901728" cy="5609503"/>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4000" dirty="0">
                <a:solidFill>
                  <a:schemeClr val="tx1"/>
                </a:solidFill>
              </a:rPr>
              <a:t>We faciliteren ZZP’ers en starters met </a:t>
            </a:r>
          </a:p>
          <a:p>
            <a:r>
              <a:rPr lang="nl-NL" sz="4000" dirty="0">
                <a:solidFill>
                  <a:schemeClr val="tx1"/>
                </a:solidFill>
              </a:rPr>
              <a:t>aantrekkelijke woon-werkgebieden en </a:t>
            </a:r>
          </a:p>
          <a:p>
            <a:r>
              <a:rPr lang="nl-NL" sz="4000" dirty="0">
                <a:solidFill>
                  <a:schemeClr val="tx1"/>
                </a:solidFill>
              </a:rPr>
              <a:t>flexwerkconcepten. </a:t>
            </a:r>
            <a:endParaRPr lang="nl-NL" dirty="0"/>
          </a:p>
        </p:txBody>
      </p:sp>
      <p:sp>
        <p:nvSpPr>
          <p:cNvPr id="9" name="Wolk 8">
            <a:extLst>
              <a:ext uri="{FF2B5EF4-FFF2-40B4-BE49-F238E27FC236}">
                <a16:creationId xmlns:a16="http://schemas.microsoft.com/office/drawing/2014/main" id="{C76C0239-1A74-5337-7AB8-D75C674A3064}"/>
              </a:ext>
            </a:extLst>
          </p:cNvPr>
          <p:cNvSpPr/>
          <p:nvPr/>
        </p:nvSpPr>
        <p:spPr>
          <a:xfrm>
            <a:off x="1169722" y="1752065"/>
            <a:ext cx="9665246" cy="7208322"/>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sz="4000" dirty="0">
                <a:solidFill>
                  <a:schemeClr val="tx1"/>
                </a:solidFill>
              </a:rPr>
              <a:t>We transformeren kantoorlocaties buiten de centra die op grotere afstand liggen van hoogwaardige OV-knooppunten of onderdeel zijn van de Life </a:t>
            </a:r>
            <a:r>
              <a:rPr lang="nl-NL" sz="4000" dirty="0" err="1">
                <a:solidFill>
                  <a:schemeClr val="tx1"/>
                </a:solidFill>
              </a:rPr>
              <a:t>Science</a:t>
            </a:r>
            <a:r>
              <a:rPr lang="nl-NL" sz="4000" dirty="0">
                <a:solidFill>
                  <a:schemeClr val="tx1"/>
                </a:solidFill>
              </a:rPr>
              <a:t> As locaties naar wonen</a:t>
            </a:r>
            <a:r>
              <a:rPr lang="nl-NL" dirty="0">
                <a:solidFill>
                  <a:schemeClr val="tx1"/>
                </a:solidFill>
              </a:rPr>
              <a:t>. </a:t>
            </a:r>
          </a:p>
          <a:p>
            <a:pPr algn="ctr"/>
            <a:endParaRPr lang="nl-NL" dirty="0">
              <a:solidFill>
                <a:schemeClr val="tx1"/>
              </a:solidFill>
            </a:endParaRPr>
          </a:p>
        </p:txBody>
      </p:sp>
      <p:sp>
        <p:nvSpPr>
          <p:cNvPr id="12" name="Wolk 11">
            <a:extLst>
              <a:ext uri="{FF2B5EF4-FFF2-40B4-BE49-F238E27FC236}">
                <a16:creationId xmlns:a16="http://schemas.microsoft.com/office/drawing/2014/main" id="{0989043C-11F6-E030-D873-534C05358821}"/>
              </a:ext>
            </a:extLst>
          </p:cNvPr>
          <p:cNvSpPr/>
          <p:nvPr/>
        </p:nvSpPr>
        <p:spPr>
          <a:xfrm>
            <a:off x="6678531" y="7461872"/>
            <a:ext cx="7906473" cy="5981081"/>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r>
              <a:rPr lang="nl-NL" sz="4000" dirty="0">
                <a:solidFill>
                  <a:schemeClr val="tx1"/>
                </a:solidFill>
              </a:rPr>
              <a:t> We creëren broedplaats(en) voor </a:t>
            </a:r>
          </a:p>
          <a:p>
            <a:r>
              <a:rPr lang="nl-NL" sz="4000" dirty="0">
                <a:solidFill>
                  <a:schemeClr val="tx1"/>
                </a:solidFill>
              </a:rPr>
              <a:t>innovatie/creatieve, culturele en maak</a:t>
            </a:r>
          </a:p>
          <a:p>
            <a:r>
              <a:rPr lang="nl-NL" sz="4000" dirty="0">
                <a:solidFill>
                  <a:schemeClr val="tx1"/>
                </a:solidFill>
              </a:rPr>
              <a:t>bedrijven</a:t>
            </a:r>
            <a:endParaRPr lang="nl-NL" dirty="0">
              <a:solidFill>
                <a:schemeClr val="tx1"/>
              </a:solidFill>
            </a:endParaRPr>
          </a:p>
        </p:txBody>
      </p:sp>
    </p:spTree>
    <p:extLst>
      <p:ext uri="{BB962C8B-B14F-4D97-AF65-F5344CB8AC3E}">
        <p14:creationId xmlns:p14="http://schemas.microsoft.com/office/powerpoint/2010/main" val="15794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B1E46-DBFC-FC08-0646-E1E8F09E3365}"/>
              </a:ext>
            </a:extLst>
          </p:cNvPr>
          <p:cNvSpPr>
            <a:spLocks noGrp="1"/>
          </p:cNvSpPr>
          <p:nvPr>
            <p:ph type="title"/>
          </p:nvPr>
        </p:nvSpPr>
        <p:spPr/>
        <p:txBody>
          <a:bodyPr/>
          <a:lstStyle/>
          <a:p>
            <a:r>
              <a:rPr lang="nl-NL" dirty="0"/>
              <a:t>Dynamische Kenniseconomie </a:t>
            </a:r>
          </a:p>
        </p:txBody>
      </p:sp>
      <p:sp>
        <p:nvSpPr>
          <p:cNvPr id="4" name="Tijdelijke aanduiding voor datum 3">
            <a:extLst>
              <a:ext uri="{FF2B5EF4-FFF2-40B4-BE49-F238E27FC236}">
                <a16:creationId xmlns:a16="http://schemas.microsoft.com/office/drawing/2014/main" id="{989EDC21-E570-F254-F3D7-D154FC3E9E4E}"/>
              </a:ext>
            </a:extLst>
          </p:cNvPr>
          <p:cNvSpPr>
            <a:spLocks noGrp="1"/>
          </p:cNvSpPr>
          <p:nvPr>
            <p:ph type="dt" sz="half" idx="10"/>
          </p:nvPr>
        </p:nvSpPr>
        <p:spPr/>
        <p:txBody>
          <a:bodyPr/>
          <a:lstStyle/>
          <a:p>
            <a:pPr>
              <a:defRPr/>
            </a:pPr>
            <a:r>
              <a:rPr lang="nl-NL" dirty="0"/>
              <a:t>Maart 2023</a:t>
            </a:r>
          </a:p>
        </p:txBody>
      </p:sp>
      <p:sp>
        <p:nvSpPr>
          <p:cNvPr id="6" name="Tijdelijke aanduiding voor dianummer 5">
            <a:extLst>
              <a:ext uri="{FF2B5EF4-FFF2-40B4-BE49-F238E27FC236}">
                <a16:creationId xmlns:a16="http://schemas.microsoft.com/office/drawing/2014/main" id="{11AA88BE-930A-187F-A018-EC34E7794251}"/>
              </a:ext>
            </a:extLst>
          </p:cNvPr>
          <p:cNvSpPr>
            <a:spLocks noGrp="1"/>
          </p:cNvSpPr>
          <p:nvPr>
            <p:ph type="sldNum" sz="quarter" idx="12"/>
          </p:nvPr>
        </p:nvSpPr>
        <p:spPr/>
        <p:txBody>
          <a:bodyPr/>
          <a:lstStyle/>
          <a:p>
            <a:pPr>
              <a:defRPr/>
            </a:pPr>
            <a:fld id="{CF80D630-7967-4A35-8365-0FC839E509F8}" type="slidenum">
              <a:rPr lang="en-US" altLang="nl-NL" smtClean="0"/>
              <a:pPr>
                <a:defRPr/>
              </a:pPr>
              <a:t>7</a:t>
            </a:fld>
            <a:endParaRPr lang="en-US" altLang="nl-NL"/>
          </a:p>
        </p:txBody>
      </p:sp>
      <p:sp>
        <p:nvSpPr>
          <p:cNvPr id="10" name="Wolk 9">
            <a:extLst>
              <a:ext uri="{FF2B5EF4-FFF2-40B4-BE49-F238E27FC236}">
                <a16:creationId xmlns:a16="http://schemas.microsoft.com/office/drawing/2014/main" id="{C93FEBE4-2291-2C2D-BF01-EA4FF60330F7}"/>
              </a:ext>
            </a:extLst>
          </p:cNvPr>
          <p:cNvSpPr/>
          <p:nvPr/>
        </p:nvSpPr>
        <p:spPr>
          <a:xfrm>
            <a:off x="1230766" y="1704975"/>
            <a:ext cx="12281583" cy="10402639"/>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r>
              <a:rPr lang="nl-NL" sz="4000" dirty="0">
                <a:solidFill>
                  <a:schemeClr val="tx1"/>
                </a:solidFill>
              </a:rPr>
              <a:t>We zetten in op kennisintensieve (Life </a:t>
            </a:r>
          </a:p>
          <a:p>
            <a:r>
              <a:rPr lang="nl-NL" sz="4000" dirty="0" err="1">
                <a:solidFill>
                  <a:schemeClr val="tx1"/>
                </a:solidFill>
              </a:rPr>
              <a:t>Science</a:t>
            </a:r>
            <a:r>
              <a:rPr lang="nl-NL" sz="4000" dirty="0">
                <a:solidFill>
                  <a:schemeClr val="tx1"/>
                </a:solidFill>
              </a:rPr>
              <a:t>) bedrijvigheid, te realiseren in nauwe samenwerking met </a:t>
            </a:r>
          </a:p>
          <a:p>
            <a:r>
              <a:rPr lang="nl-NL" sz="4000" dirty="0">
                <a:solidFill>
                  <a:schemeClr val="tx1"/>
                </a:solidFill>
              </a:rPr>
              <a:t>o.a. het Utrecht </a:t>
            </a:r>
            <a:r>
              <a:rPr lang="nl-NL" sz="4000" dirty="0" err="1">
                <a:solidFill>
                  <a:schemeClr val="tx1"/>
                </a:solidFill>
              </a:rPr>
              <a:t>Science</a:t>
            </a:r>
            <a:r>
              <a:rPr lang="nl-NL" sz="4000" dirty="0">
                <a:solidFill>
                  <a:schemeClr val="tx1"/>
                </a:solidFill>
              </a:rPr>
              <a:t> Park (USP), </a:t>
            </a:r>
          </a:p>
          <a:p>
            <a:r>
              <a:rPr lang="nl-NL" sz="4000" dirty="0">
                <a:solidFill>
                  <a:schemeClr val="tx1"/>
                </a:solidFill>
              </a:rPr>
              <a:t>door verdichtingskansen op het USP </a:t>
            </a:r>
          </a:p>
          <a:p>
            <a:r>
              <a:rPr lang="nl-NL" sz="4000" dirty="0">
                <a:solidFill>
                  <a:schemeClr val="tx1"/>
                </a:solidFill>
              </a:rPr>
              <a:t>Bilthoven (USPB)/ Berg &amp; Bosch te </a:t>
            </a:r>
          </a:p>
          <a:p>
            <a:r>
              <a:rPr lang="nl-NL" sz="4000" dirty="0">
                <a:solidFill>
                  <a:schemeClr val="tx1"/>
                </a:solidFill>
              </a:rPr>
              <a:t>benutten en met 25.000m²</a:t>
            </a:r>
          </a:p>
          <a:p>
            <a:r>
              <a:rPr lang="nl-NL" sz="4000" dirty="0">
                <a:solidFill>
                  <a:schemeClr val="tx1"/>
                </a:solidFill>
              </a:rPr>
              <a:t>nieuwbouw </a:t>
            </a:r>
          </a:p>
          <a:p>
            <a:r>
              <a:rPr lang="nl-NL" sz="4000" dirty="0">
                <a:solidFill>
                  <a:schemeClr val="tx1"/>
                </a:solidFill>
              </a:rPr>
              <a:t>voor Life </a:t>
            </a:r>
            <a:r>
              <a:rPr lang="nl-NL" sz="4000" dirty="0" err="1">
                <a:solidFill>
                  <a:schemeClr val="tx1"/>
                </a:solidFill>
              </a:rPr>
              <a:t>Science</a:t>
            </a:r>
            <a:r>
              <a:rPr lang="nl-NL" sz="4000" dirty="0">
                <a:solidFill>
                  <a:schemeClr val="tx1"/>
                </a:solidFill>
              </a:rPr>
              <a:t> bedrijvigheid op de </a:t>
            </a:r>
          </a:p>
          <a:p>
            <a:r>
              <a:rPr lang="nl-NL" sz="4000" dirty="0">
                <a:solidFill>
                  <a:schemeClr val="tx1"/>
                </a:solidFill>
              </a:rPr>
              <a:t>Schapenweide</a:t>
            </a:r>
          </a:p>
        </p:txBody>
      </p:sp>
      <p:sp>
        <p:nvSpPr>
          <p:cNvPr id="11" name="Wolk 10">
            <a:extLst>
              <a:ext uri="{FF2B5EF4-FFF2-40B4-BE49-F238E27FC236}">
                <a16:creationId xmlns:a16="http://schemas.microsoft.com/office/drawing/2014/main" id="{07237D58-8849-3104-746D-8AE70E108309}"/>
              </a:ext>
            </a:extLst>
          </p:cNvPr>
          <p:cNvSpPr/>
          <p:nvPr/>
        </p:nvSpPr>
        <p:spPr>
          <a:xfrm>
            <a:off x="11430417" y="4050967"/>
            <a:ext cx="12281583" cy="9391986"/>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r>
              <a:rPr lang="nl-NL" sz="4000" dirty="0">
                <a:solidFill>
                  <a:schemeClr val="tx1"/>
                </a:solidFill>
              </a:rPr>
              <a:t>We willen grote spelers in onze </a:t>
            </a:r>
          </a:p>
          <a:p>
            <a:r>
              <a:rPr lang="nl-NL" sz="4000" dirty="0">
                <a:solidFill>
                  <a:schemeClr val="tx1"/>
                </a:solidFill>
              </a:rPr>
              <a:t>gemeente, zoals </a:t>
            </a:r>
            <a:r>
              <a:rPr lang="nl-NL" sz="4000" dirty="0" err="1">
                <a:solidFill>
                  <a:schemeClr val="tx1"/>
                </a:solidFill>
              </a:rPr>
              <a:t>Sweco</a:t>
            </a:r>
            <a:r>
              <a:rPr lang="nl-NL" sz="4000" dirty="0">
                <a:solidFill>
                  <a:schemeClr val="tx1"/>
                </a:solidFill>
              </a:rPr>
              <a:t> en het </a:t>
            </a:r>
          </a:p>
          <a:p>
            <a:r>
              <a:rPr lang="nl-NL" sz="4000" dirty="0">
                <a:solidFill>
                  <a:schemeClr val="tx1"/>
                </a:solidFill>
              </a:rPr>
              <a:t>KNMI, </a:t>
            </a:r>
            <a:r>
              <a:rPr lang="nl-NL" sz="4000" dirty="0" err="1">
                <a:solidFill>
                  <a:schemeClr val="tx1"/>
                </a:solidFill>
              </a:rPr>
              <a:t>Intravacc</a:t>
            </a:r>
            <a:r>
              <a:rPr lang="nl-NL" sz="4000" dirty="0">
                <a:solidFill>
                  <a:schemeClr val="tx1"/>
                </a:solidFill>
              </a:rPr>
              <a:t> en Bilthoven </a:t>
            </a:r>
          </a:p>
          <a:p>
            <a:r>
              <a:rPr lang="nl-NL" sz="4000" dirty="0" err="1">
                <a:solidFill>
                  <a:schemeClr val="tx1"/>
                </a:solidFill>
              </a:rPr>
              <a:t>Biologicals</a:t>
            </a:r>
            <a:r>
              <a:rPr lang="nl-NL" sz="4000" dirty="0">
                <a:solidFill>
                  <a:schemeClr val="tx1"/>
                </a:solidFill>
              </a:rPr>
              <a:t> en het Alexander </a:t>
            </a:r>
            <a:r>
              <a:rPr lang="nl-NL" sz="4000" dirty="0" err="1">
                <a:solidFill>
                  <a:schemeClr val="tx1"/>
                </a:solidFill>
              </a:rPr>
              <a:t>Monro</a:t>
            </a:r>
            <a:r>
              <a:rPr lang="nl-NL" sz="4000" dirty="0">
                <a:solidFill>
                  <a:schemeClr val="tx1"/>
                </a:solidFill>
              </a:rPr>
              <a:t> </a:t>
            </a:r>
          </a:p>
          <a:p>
            <a:r>
              <a:rPr lang="nl-NL" sz="4000" dirty="0">
                <a:solidFill>
                  <a:schemeClr val="tx1"/>
                </a:solidFill>
              </a:rPr>
              <a:t>Borstkankerziekenhuis en Helen </a:t>
            </a:r>
          </a:p>
          <a:p>
            <a:r>
              <a:rPr lang="nl-NL" sz="4000" dirty="0" err="1">
                <a:solidFill>
                  <a:schemeClr val="tx1"/>
                </a:solidFill>
              </a:rPr>
              <a:t>Dowling</a:t>
            </a:r>
            <a:r>
              <a:rPr lang="nl-NL" sz="4000" dirty="0">
                <a:solidFill>
                  <a:schemeClr val="tx1"/>
                </a:solidFill>
              </a:rPr>
              <a:t> Instituut behouden. Met deze </a:t>
            </a:r>
          </a:p>
          <a:p>
            <a:r>
              <a:rPr lang="nl-NL" sz="4000" dirty="0">
                <a:solidFill>
                  <a:schemeClr val="tx1"/>
                </a:solidFill>
              </a:rPr>
              <a:t>partijen maken we werkgeversafspraken om het OV- en fietsgebruik te </a:t>
            </a:r>
          </a:p>
          <a:p>
            <a:r>
              <a:rPr lang="nl-NL" sz="4000" dirty="0">
                <a:solidFill>
                  <a:schemeClr val="tx1"/>
                </a:solidFill>
              </a:rPr>
              <a:t>stimuleren.</a:t>
            </a:r>
          </a:p>
        </p:txBody>
      </p:sp>
      <p:pic>
        <p:nvPicPr>
          <p:cNvPr id="20" name="Afbeelding 19">
            <a:extLst>
              <a:ext uri="{FF2B5EF4-FFF2-40B4-BE49-F238E27FC236}">
                <a16:creationId xmlns:a16="http://schemas.microsoft.com/office/drawing/2014/main" id="{AABD4352-A61B-CDAA-ABAE-006BF17AF0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1" t="38518" r="62882" b="42199"/>
          <a:stretch/>
        </p:blipFill>
        <p:spPr>
          <a:xfrm>
            <a:off x="16700238" y="914400"/>
            <a:ext cx="6051762" cy="2839453"/>
          </a:xfrm>
          <a:prstGeom prst="rect">
            <a:avLst/>
          </a:prstGeom>
        </p:spPr>
      </p:pic>
      <p:sp>
        <p:nvSpPr>
          <p:cNvPr id="21" name="Tijdelijke aanduiding voor inhoud 20">
            <a:extLst>
              <a:ext uri="{FF2B5EF4-FFF2-40B4-BE49-F238E27FC236}">
                <a16:creationId xmlns:a16="http://schemas.microsoft.com/office/drawing/2014/main" id="{0D6D1559-5A21-6A82-8684-DF28713CD13D}"/>
              </a:ext>
            </a:extLst>
          </p:cNvPr>
          <p:cNvSpPr>
            <a:spLocks noGrp="1"/>
          </p:cNvSpPr>
          <p:nvPr>
            <p:ph idx="1"/>
          </p:nvPr>
        </p:nvSpPr>
        <p:spPr/>
        <p:txBody>
          <a:bodyPr/>
          <a:lstStyle/>
          <a:p>
            <a:pPr marL="0" indent="0">
              <a:buNone/>
            </a:pPr>
            <a:r>
              <a:rPr lang="nl-NL" dirty="0"/>
              <a:t> </a:t>
            </a:r>
          </a:p>
        </p:txBody>
      </p:sp>
    </p:spTree>
    <p:extLst>
      <p:ext uri="{BB962C8B-B14F-4D97-AF65-F5344CB8AC3E}">
        <p14:creationId xmlns:p14="http://schemas.microsoft.com/office/powerpoint/2010/main" val="47651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112435" y="894522"/>
            <a:ext cx="21632147" cy="1981200"/>
          </a:xfrm>
        </p:spPr>
        <p:txBody>
          <a:bodyPr/>
          <a:lstStyle/>
          <a:p>
            <a:r>
              <a:rPr lang="nl-NL" altLang="nl-NL" dirty="0">
                <a:latin typeface="Tahoma" panose="020B0604030504040204" pitchFamily="34" charset="0"/>
                <a:cs typeface="Tahoma" panose="020B0604030504040204" pitchFamily="34" charset="0"/>
              </a:rPr>
              <a:t>Vitaal platteland </a:t>
            </a: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146852" y="2537520"/>
            <a:ext cx="21905843" cy="9714808"/>
          </a:xfrm>
        </p:spPr>
        <p:txBody>
          <a:bodyPr/>
          <a:lstStyle/>
          <a:p>
            <a:endParaRPr lang="nl-NL" dirty="0"/>
          </a:p>
          <a:p>
            <a:endParaRPr lang="nl-NL" dirty="0"/>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dirty="0">
                <a:solidFill>
                  <a:srgbClr val="007E4F"/>
                </a:solidFill>
              </a:rPr>
              <a:t>Maart 2023</a:t>
            </a: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dirty="0" err="1">
                <a:solidFill>
                  <a:srgbClr val="007E4F"/>
                </a:solidFill>
              </a:rPr>
              <a:t>Toetsing</a:t>
            </a:r>
            <a:r>
              <a:rPr lang="en-US" altLang="nl-NL" sz="2400" kern="1200" dirty="0">
                <a:solidFill>
                  <a:srgbClr val="007E4F"/>
                </a:solidFill>
              </a:rPr>
              <a:t> </a:t>
            </a:r>
            <a:r>
              <a:rPr lang="en-US" altLang="nl-NL" sz="2400" kern="1200" dirty="0" err="1">
                <a:solidFill>
                  <a:srgbClr val="007E4F"/>
                </a:solidFill>
              </a:rPr>
              <a:t>voorontwerp</a:t>
            </a:r>
            <a:r>
              <a:rPr lang="en-US" altLang="nl-NL" sz="2400" kern="1200" dirty="0">
                <a:solidFill>
                  <a:srgbClr val="007E4F"/>
                </a:solidFill>
              </a:rPr>
              <a:t> </a:t>
            </a:r>
            <a:r>
              <a:rPr lang="en-US" altLang="nl-NL" sz="2400" kern="1200" dirty="0" err="1">
                <a:solidFill>
                  <a:srgbClr val="007E4F"/>
                </a:solidFill>
              </a:rPr>
              <a:t>omgevingsvisie</a:t>
            </a:r>
            <a:endParaRPr lang="en-US" altLang="nl-NL" sz="2400" kern="1200" dirty="0">
              <a:solidFill>
                <a:srgbClr val="007E4F"/>
              </a:solidFill>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8</a:t>
            </a:fld>
            <a:endParaRPr lang="en-US" altLang="nl-NL" sz="2400" kern="1200">
              <a:solidFill>
                <a:srgbClr val="007E4F"/>
              </a:solidFill>
            </a:endParaRPr>
          </a:p>
        </p:txBody>
      </p:sp>
      <p:pic>
        <p:nvPicPr>
          <p:cNvPr id="2" name="Afbeelding 1">
            <a:extLst>
              <a:ext uri="{FF2B5EF4-FFF2-40B4-BE49-F238E27FC236}">
                <a16:creationId xmlns:a16="http://schemas.microsoft.com/office/drawing/2014/main" id="{567AED4B-C92F-4EF6-1B1E-41FA8E2B4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0" t="20208" r="67143" b="59535"/>
          <a:stretch/>
        </p:blipFill>
        <p:spPr>
          <a:xfrm>
            <a:off x="18600820" y="464737"/>
            <a:ext cx="4475749" cy="2502569"/>
          </a:xfrm>
          <a:prstGeom prst="rect">
            <a:avLst/>
          </a:prstGeom>
        </p:spPr>
      </p:pic>
      <p:sp>
        <p:nvSpPr>
          <p:cNvPr id="3" name="Wolk 2">
            <a:extLst>
              <a:ext uri="{FF2B5EF4-FFF2-40B4-BE49-F238E27FC236}">
                <a16:creationId xmlns:a16="http://schemas.microsoft.com/office/drawing/2014/main" id="{97FB1918-2877-FB9D-05CA-2BF8522025D5}"/>
              </a:ext>
            </a:extLst>
          </p:cNvPr>
          <p:cNvSpPr/>
          <p:nvPr/>
        </p:nvSpPr>
        <p:spPr>
          <a:xfrm>
            <a:off x="2590800" y="2839802"/>
            <a:ext cx="19330737" cy="8686451"/>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400" dirty="0">
              <a:solidFill>
                <a:schemeClr val="tx1"/>
              </a:solidFill>
            </a:endParaRPr>
          </a:p>
          <a:p>
            <a:r>
              <a:rPr lang="nl-NL" sz="4400" dirty="0">
                <a:solidFill>
                  <a:schemeClr val="tx1"/>
                </a:solidFill>
              </a:rPr>
              <a:t>We willen mogelijk maken dat agrariërs kunnen blijven ondernemen en faciliteren de transitie naar een duurzamere circulaire landbouw waar mogelijk. Bijvoorbeeld door het toestaan van meer nevenactiviteiten of bij bedrijfsbeëindiging transformeren naar wonen (Ruimte voor ruimte regeling)  </a:t>
            </a:r>
          </a:p>
          <a:p>
            <a:endParaRPr lang="nl-NL" sz="4000" dirty="0">
              <a:solidFill>
                <a:schemeClr val="tx1"/>
              </a:solidFill>
            </a:endParaRPr>
          </a:p>
        </p:txBody>
      </p:sp>
    </p:spTree>
    <p:extLst>
      <p:ext uri="{BB962C8B-B14F-4D97-AF65-F5344CB8AC3E}">
        <p14:creationId xmlns:p14="http://schemas.microsoft.com/office/powerpoint/2010/main" val="1995460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06B94-30B1-0B64-B355-3370BD80C607}"/>
              </a:ext>
            </a:extLst>
          </p:cNvPr>
          <p:cNvSpPr>
            <a:spLocks noGrp="1"/>
          </p:cNvSpPr>
          <p:nvPr>
            <p:ph type="title"/>
          </p:nvPr>
        </p:nvSpPr>
        <p:spPr/>
        <p:txBody>
          <a:bodyPr/>
          <a:lstStyle/>
          <a:p>
            <a:r>
              <a:rPr lang="nl-NL" dirty="0"/>
              <a:t>Lokaal winkelen en ontmoeten </a:t>
            </a:r>
          </a:p>
        </p:txBody>
      </p:sp>
      <p:sp>
        <p:nvSpPr>
          <p:cNvPr id="4" name="Tijdelijke aanduiding voor datum 3">
            <a:extLst>
              <a:ext uri="{FF2B5EF4-FFF2-40B4-BE49-F238E27FC236}">
                <a16:creationId xmlns:a16="http://schemas.microsoft.com/office/drawing/2014/main" id="{668D662D-93C1-2EFA-7802-E110AB693543}"/>
              </a:ext>
            </a:extLst>
          </p:cNvPr>
          <p:cNvSpPr>
            <a:spLocks noGrp="1"/>
          </p:cNvSpPr>
          <p:nvPr>
            <p:ph type="dt" sz="half" idx="10"/>
          </p:nvPr>
        </p:nvSpPr>
        <p:spPr/>
        <p:txBody>
          <a:bodyPr/>
          <a:lstStyle/>
          <a:p>
            <a:pPr>
              <a:defRPr/>
            </a:pPr>
            <a:r>
              <a:rPr lang="nl-NL"/>
              <a:t>Maart 2023</a:t>
            </a:r>
          </a:p>
        </p:txBody>
      </p:sp>
      <p:sp>
        <p:nvSpPr>
          <p:cNvPr id="6" name="Tijdelijke aanduiding voor dianummer 5">
            <a:extLst>
              <a:ext uri="{FF2B5EF4-FFF2-40B4-BE49-F238E27FC236}">
                <a16:creationId xmlns:a16="http://schemas.microsoft.com/office/drawing/2014/main" id="{D1098431-6571-C587-A337-46B50D4EDD1A}"/>
              </a:ext>
            </a:extLst>
          </p:cNvPr>
          <p:cNvSpPr>
            <a:spLocks noGrp="1"/>
          </p:cNvSpPr>
          <p:nvPr>
            <p:ph type="sldNum" sz="quarter" idx="12"/>
          </p:nvPr>
        </p:nvSpPr>
        <p:spPr/>
        <p:txBody>
          <a:bodyPr/>
          <a:lstStyle/>
          <a:p>
            <a:pPr>
              <a:defRPr/>
            </a:pPr>
            <a:fld id="{CF80D630-7967-4A35-8365-0FC839E509F8}" type="slidenum">
              <a:rPr lang="en-US" altLang="nl-NL" smtClean="0"/>
              <a:pPr>
                <a:defRPr/>
              </a:pPr>
              <a:t>9</a:t>
            </a:fld>
            <a:endParaRPr lang="en-US" altLang="nl-NL"/>
          </a:p>
        </p:txBody>
      </p:sp>
      <p:pic>
        <p:nvPicPr>
          <p:cNvPr id="7" name="Afbeelding 6">
            <a:extLst>
              <a:ext uri="{FF2B5EF4-FFF2-40B4-BE49-F238E27FC236}">
                <a16:creationId xmlns:a16="http://schemas.microsoft.com/office/drawing/2014/main" id="{E6879FC3-095E-DE04-5CFD-69AC314419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73" t="3034" r="62690" b="69859"/>
          <a:stretch/>
        </p:blipFill>
        <p:spPr>
          <a:xfrm>
            <a:off x="20574000" y="453021"/>
            <a:ext cx="2526631" cy="3348958"/>
          </a:xfrm>
          <a:prstGeom prst="rect">
            <a:avLst/>
          </a:prstGeom>
        </p:spPr>
      </p:pic>
      <p:sp>
        <p:nvSpPr>
          <p:cNvPr id="12" name="Wolk 11">
            <a:extLst>
              <a:ext uri="{FF2B5EF4-FFF2-40B4-BE49-F238E27FC236}">
                <a16:creationId xmlns:a16="http://schemas.microsoft.com/office/drawing/2014/main" id="{FF869679-0CE6-F6A4-6DFE-1A438E8555B6}"/>
              </a:ext>
            </a:extLst>
          </p:cNvPr>
          <p:cNvSpPr/>
          <p:nvPr/>
        </p:nvSpPr>
        <p:spPr>
          <a:xfrm>
            <a:off x="12541932" y="1623883"/>
            <a:ext cx="8617813" cy="6110095"/>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endParaRPr lang="nl-NL" sz="4000" dirty="0">
              <a:solidFill>
                <a:schemeClr val="tx1"/>
              </a:solidFill>
            </a:endParaRPr>
          </a:p>
          <a:p>
            <a:r>
              <a:rPr lang="nl-NL" sz="4000" dirty="0">
                <a:solidFill>
                  <a:schemeClr val="tx1"/>
                </a:solidFill>
              </a:rPr>
              <a:t>We zetten in op nauwe samenwerking tussen ondernemers, vastgoedeigenaren en gemeente in centra </a:t>
            </a:r>
          </a:p>
          <a:p>
            <a:pPr algn="ctr"/>
            <a:endParaRPr lang="nl-NL" dirty="0">
              <a:solidFill>
                <a:schemeClr val="tx1"/>
              </a:solidFill>
            </a:endParaRPr>
          </a:p>
        </p:txBody>
      </p:sp>
      <p:sp>
        <p:nvSpPr>
          <p:cNvPr id="13" name="Wolk 12">
            <a:extLst>
              <a:ext uri="{FF2B5EF4-FFF2-40B4-BE49-F238E27FC236}">
                <a16:creationId xmlns:a16="http://schemas.microsoft.com/office/drawing/2014/main" id="{701AA305-AF75-7469-FBA0-A2655A6FFD0C}"/>
              </a:ext>
            </a:extLst>
          </p:cNvPr>
          <p:cNvSpPr/>
          <p:nvPr/>
        </p:nvSpPr>
        <p:spPr>
          <a:xfrm>
            <a:off x="4332978" y="5618165"/>
            <a:ext cx="11410789" cy="782478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endParaRPr lang="nl-NL" sz="4000" dirty="0">
              <a:solidFill>
                <a:schemeClr val="tx1"/>
              </a:solidFill>
            </a:endParaRPr>
          </a:p>
          <a:p>
            <a:endParaRPr lang="nl-NL" sz="4000" dirty="0">
              <a:solidFill>
                <a:schemeClr val="tx1"/>
              </a:solidFill>
            </a:endParaRPr>
          </a:p>
          <a:p>
            <a:pPr algn="ctr"/>
            <a:endParaRPr lang="nl-NL" dirty="0">
              <a:solidFill>
                <a:schemeClr val="tx1"/>
              </a:solidFill>
            </a:endParaRPr>
          </a:p>
        </p:txBody>
      </p:sp>
      <p:sp>
        <p:nvSpPr>
          <p:cNvPr id="15" name="Tekstvak 14">
            <a:extLst>
              <a:ext uri="{FF2B5EF4-FFF2-40B4-BE49-F238E27FC236}">
                <a16:creationId xmlns:a16="http://schemas.microsoft.com/office/drawing/2014/main" id="{606322F9-2F8C-935E-645B-DC7DD11D6CBB}"/>
              </a:ext>
            </a:extLst>
          </p:cNvPr>
          <p:cNvSpPr txBox="1"/>
          <p:nvPr/>
        </p:nvSpPr>
        <p:spPr>
          <a:xfrm>
            <a:off x="5440050" y="7127013"/>
            <a:ext cx="8617813" cy="5016758"/>
          </a:xfrm>
          <a:prstGeom prst="rect">
            <a:avLst/>
          </a:prstGeom>
          <a:noFill/>
        </p:spPr>
        <p:txBody>
          <a:bodyPr wrap="square">
            <a:spAutoFit/>
          </a:bodyPr>
          <a:lstStyle/>
          <a:p>
            <a:endParaRPr lang="nl-NL" sz="4000" dirty="0"/>
          </a:p>
          <a:p>
            <a:r>
              <a:rPr lang="nl-NL" sz="4000" dirty="0">
                <a:solidFill>
                  <a:schemeClr val="tx1"/>
                </a:solidFill>
                <a:latin typeface="+mn-lt"/>
                <a:ea typeface="+mn-ea"/>
                <a:cs typeface="+mn-cs"/>
              </a:rPr>
              <a:t>Aan de randen van de winkelcentra staan we transformatie naar woonfuncties toe. Om de centra levendig te houden staan we transformatie naar woonfuncties op de begane grond in de kernen van het winkelgebied niet toe. </a:t>
            </a:r>
          </a:p>
        </p:txBody>
      </p:sp>
      <p:sp>
        <p:nvSpPr>
          <p:cNvPr id="16" name="Wolk 15">
            <a:extLst>
              <a:ext uri="{FF2B5EF4-FFF2-40B4-BE49-F238E27FC236}">
                <a16:creationId xmlns:a16="http://schemas.microsoft.com/office/drawing/2014/main" id="{F923AC38-CE22-34F0-2C7B-7F7806772E51}"/>
              </a:ext>
            </a:extLst>
          </p:cNvPr>
          <p:cNvSpPr/>
          <p:nvPr/>
        </p:nvSpPr>
        <p:spPr>
          <a:xfrm>
            <a:off x="15743767" y="6309860"/>
            <a:ext cx="9045615" cy="7406140"/>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endParaRPr lang="nl-NL" sz="4000" dirty="0">
              <a:solidFill>
                <a:schemeClr val="tx1"/>
              </a:solidFill>
            </a:endParaRPr>
          </a:p>
          <a:p>
            <a:endParaRPr lang="nl-NL" dirty="0">
              <a:solidFill>
                <a:schemeClr val="tx1"/>
              </a:solidFill>
            </a:endParaRPr>
          </a:p>
          <a:p>
            <a:r>
              <a:rPr lang="nl-NL" sz="4000" dirty="0">
                <a:solidFill>
                  <a:schemeClr val="tx1"/>
                </a:solidFill>
              </a:rPr>
              <a:t>Voor de verbetering van de sfeer, beleving, groen en ruimte voor de fiets in centra maken we ruimte, ook als dit soms ten koste gaat van parkeren voor auto’s. Dit gebeurt op basis van maatwerk </a:t>
            </a:r>
          </a:p>
          <a:p>
            <a:pPr algn="ctr"/>
            <a:endParaRPr lang="nl-NL" dirty="0">
              <a:solidFill>
                <a:schemeClr val="tx1"/>
              </a:solidFill>
            </a:endParaRPr>
          </a:p>
        </p:txBody>
      </p:sp>
      <p:sp>
        <p:nvSpPr>
          <p:cNvPr id="17" name="Wolk 16">
            <a:extLst>
              <a:ext uri="{FF2B5EF4-FFF2-40B4-BE49-F238E27FC236}">
                <a16:creationId xmlns:a16="http://schemas.microsoft.com/office/drawing/2014/main" id="{BE0FA051-7A5C-F0A3-6948-F8159014D0EC}"/>
              </a:ext>
            </a:extLst>
          </p:cNvPr>
          <p:cNvSpPr/>
          <p:nvPr/>
        </p:nvSpPr>
        <p:spPr>
          <a:xfrm>
            <a:off x="992757" y="1704094"/>
            <a:ext cx="9045615" cy="6110096"/>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nl-NL" sz="4000" dirty="0">
              <a:solidFill>
                <a:schemeClr val="tx1"/>
              </a:solidFill>
            </a:endParaRPr>
          </a:p>
          <a:p>
            <a:endParaRPr lang="nl-NL" sz="4000" dirty="0">
              <a:solidFill>
                <a:schemeClr val="tx1"/>
              </a:solidFill>
            </a:endParaRPr>
          </a:p>
          <a:p>
            <a:endParaRPr lang="nl-NL" sz="4000" dirty="0">
              <a:solidFill>
                <a:schemeClr val="tx1"/>
              </a:solidFill>
            </a:endParaRPr>
          </a:p>
          <a:p>
            <a:r>
              <a:rPr lang="nl-NL" sz="4000" dirty="0">
                <a:solidFill>
                  <a:schemeClr val="tx1"/>
                </a:solidFill>
              </a:rPr>
              <a:t>Het concentreren van zoveel mogelijk publiekstrekkende functies zoals winkels en horeca in de winkelcentra. </a:t>
            </a:r>
          </a:p>
          <a:p>
            <a:pPr algn="ctr"/>
            <a:endParaRPr lang="nl-NL" dirty="0">
              <a:solidFill>
                <a:schemeClr val="tx1"/>
              </a:solidFill>
            </a:endParaRPr>
          </a:p>
        </p:txBody>
      </p:sp>
    </p:spTree>
    <p:extLst>
      <p:ext uri="{BB962C8B-B14F-4D97-AF65-F5344CB8AC3E}">
        <p14:creationId xmlns:p14="http://schemas.microsoft.com/office/powerpoint/2010/main" val="648685615"/>
      </p:ext>
    </p:extLst>
  </p:cSld>
  <p:clrMapOvr>
    <a:masterClrMapping/>
  </p:clrMapOvr>
</p:sld>
</file>

<file path=ppt/theme/theme1.xml><?xml version="1.0" encoding="utf-8"?>
<a:theme xmlns:a="http://schemas.openxmlformats.org/drawingml/2006/main" name="Kantoorthema">
  <a:themeElements>
    <a:clrScheme name="Gemeente De Bilt – Algemeen">
      <a:dk1>
        <a:srgbClr val="000000"/>
      </a:dk1>
      <a:lt1>
        <a:sysClr val="window" lastClr="FFFFFF"/>
      </a:lt1>
      <a:dk2>
        <a:srgbClr val="000000"/>
      </a:dk2>
      <a:lt2>
        <a:srgbClr val="FFFFFF"/>
      </a:lt2>
      <a:accent1>
        <a:srgbClr val="E2001A"/>
      </a:accent1>
      <a:accent2>
        <a:srgbClr val="007E4F"/>
      </a:accent2>
      <a:accent3>
        <a:srgbClr val="F9B200"/>
      </a:accent3>
      <a:accent4>
        <a:srgbClr val="41A07B"/>
      </a:accent4>
      <a:accent5>
        <a:srgbClr val="FCC95F"/>
      </a:accent5>
      <a:accent6>
        <a:srgbClr val="9FC9B2"/>
      </a:accent6>
      <a:hlink>
        <a:srgbClr val="007E4F"/>
      </a:hlink>
      <a:folHlink>
        <a:srgbClr val="007E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eldvormend overleg Raad 18 oktober  -  Compatibiliteitsmodus" id="{8689B2EA-291A-4A24-84EA-931BA26ACF25}" vid="{DCABA4F5-75DD-4E2E-AD63-9D4E42A7EE7C}"/>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Sherika ExtraBold"/>
        <a:ea typeface="Sherika ExtraBold"/>
        <a:cs typeface="Sherika ExtraBold"/>
      </a:majorFont>
      <a:minorFont>
        <a:latin typeface="Sherika ExtraBold"/>
        <a:ea typeface="Sherika ExtraBold"/>
        <a:cs typeface="Sherika Extra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1586</TotalTime>
  <Words>686</Words>
  <Application>Microsoft Office PowerPoint</Application>
  <PresentationFormat>Aangepast</PresentationFormat>
  <Paragraphs>131</Paragraphs>
  <Slides>10</Slides>
  <Notes>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Arial</vt:lpstr>
      <vt:lpstr>Calibri</vt:lpstr>
      <vt:lpstr>Courier New</vt:lpstr>
      <vt:lpstr>Helvetica Neue</vt:lpstr>
      <vt:lpstr>Tahoma</vt:lpstr>
      <vt:lpstr>Kantoorthema</vt:lpstr>
      <vt:lpstr>PowerPoint-presentatie</vt:lpstr>
      <vt:lpstr>Omgevingsvisie De Bilt </vt:lpstr>
      <vt:lpstr>PowerPoint-presentatie</vt:lpstr>
      <vt:lpstr>PowerPoint-presentatie</vt:lpstr>
      <vt:lpstr>Sterk lokaal ondernemerschap (1)</vt:lpstr>
      <vt:lpstr>Sterk lokaal ondernemerschap (2)</vt:lpstr>
      <vt:lpstr>Dynamische Kenniseconomie </vt:lpstr>
      <vt:lpstr>Vitaal platteland </vt:lpstr>
      <vt:lpstr>Lokaal winkelen en ontmoeten </vt:lpstr>
      <vt:lpstr>Meer info en laat je horen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Nika Timmermans</dc:creator>
  <cp:lastModifiedBy>Simon Bremmer</cp:lastModifiedBy>
  <cp:revision>38</cp:revision>
  <dcterms:created xsi:type="dcterms:W3CDTF">2023-03-02T16:04:40Z</dcterms:created>
  <dcterms:modified xsi:type="dcterms:W3CDTF">2023-04-03T15:10:55Z</dcterms:modified>
</cp:coreProperties>
</file>