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63" r:id="rId3"/>
    <p:sldId id="330" r:id="rId4"/>
    <p:sldId id="359" r:id="rId5"/>
    <p:sldId id="300" r:id="rId6"/>
    <p:sldId id="331" r:id="rId7"/>
    <p:sldId id="371" r:id="rId8"/>
    <p:sldId id="367" r:id="rId9"/>
    <p:sldId id="334" r:id="rId10"/>
    <p:sldId id="365" r:id="rId11"/>
    <p:sldId id="333" r:id="rId12"/>
    <p:sldId id="366" r:id="rId13"/>
    <p:sldId id="335" r:id="rId14"/>
    <p:sldId id="360" r:id="rId15"/>
    <p:sldId id="336" r:id="rId16"/>
    <p:sldId id="288" r:id="rId17"/>
    <p:sldId id="341" r:id="rId18"/>
    <p:sldId id="339" r:id="rId19"/>
    <p:sldId id="351" r:id="rId20"/>
    <p:sldId id="352" r:id="rId21"/>
    <p:sldId id="364" r:id="rId22"/>
    <p:sldId id="342" r:id="rId23"/>
    <p:sldId id="329" r:id="rId24"/>
    <p:sldId id="346" r:id="rId25"/>
    <p:sldId id="345" r:id="rId26"/>
    <p:sldId id="370" r:id="rId27"/>
    <p:sldId id="344" r:id="rId28"/>
    <p:sldId id="340" r:id="rId29"/>
    <p:sldId id="349" r:id="rId30"/>
    <p:sldId id="350" r:id="rId31"/>
    <p:sldId id="369" r:id="rId32"/>
    <p:sldId id="343" r:id="rId33"/>
    <p:sldId id="348" r:id="rId34"/>
    <p:sldId id="338" r:id="rId35"/>
    <p:sldId id="368" r:id="rId36"/>
    <p:sldId id="33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08" userDrawn="1">
          <p15:clr>
            <a:srgbClr val="A4A3A4"/>
          </p15:clr>
        </p15:guide>
        <p15:guide id="2" pos="3840" userDrawn="1">
          <p15:clr>
            <a:srgbClr val="A4A3A4"/>
          </p15:clr>
        </p15:guide>
        <p15:guide id="3" orient="horz" pos="576" userDrawn="1">
          <p15:clr>
            <a:srgbClr val="A4A3A4"/>
          </p15:clr>
        </p15:guide>
        <p15:guide id="4" orient="horz" pos="22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E2ED"/>
    <a:srgbClr val="01539F"/>
    <a:srgbClr val="EE1C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7" autoAdjust="0"/>
    <p:restoredTop sz="94681" autoAdjust="0"/>
  </p:normalViewPr>
  <p:slideViewPr>
    <p:cSldViewPr snapToGrid="0" showGuides="1">
      <p:cViewPr varScale="1">
        <p:scale>
          <a:sx n="153" d="100"/>
          <a:sy n="153" d="100"/>
        </p:scale>
        <p:origin x="1164" y="96"/>
      </p:cViewPr>
      <p:guideLst>
        <p:guide orient="horz" pos="4008"/>
        <p:guide pos="3840"/>
        <p:guide orient="horz" pos="576"/>
        <p:guide orient="horz" pos="22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AF6C0F-6C1A-4846-A78B-2019EC7A5A0A}" type="datetimeFigureOut">
              <a:rPr lang="en-US" smtClean="0"/>
              <a:t>4/14/2021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A0A86D-5024-4350-A9C6-9389693B08CB}" type="slidenum">
              <a:rPr lang="en-US" smtClean="0"/>
              <a:t>‹nr.›</a:t>
            </a:fld>
            <a:endParaRPr lang="en-US"/>
          </a:p>
        </p:txBody>
      </p:sp>
    </p:spTree>
    <p:extLst>
      <p:ext uri="{BB962C8B-B14F-4D97-AF65-F5344CB8AC3E}">
        <p14:creationId xmlns:p14="http://schemas.microsoft.com/office/powerpoint/2010/main" val="890456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US" dirty="0"/>
              <a:t>VRAGEN OF MENSEN BEZWAAR HEBBEN TEGEN HET OPNEMEN VAN DE SESSIE. </a:t>
            </a:r>
          </a:p>
          <a:p>
            <a:pPr marL="171450" indent="-171450">
              <a:buFont typeface="Arial" panose="020B0604020202020204" pitchFamily="34" charset="0"/>
              <a:buChar char="•"/>
            </a:pPr>
            <a:r>
              <a:rPr lang="en-US" dirty="0"/>
              <a:t>BENOEMEN DAT DE OPZET VAN HET INTERACTIEVE DEEL N.A.V. REACTIES IS GEWIJZIGD. NU BEHANDELEN WE ALLE THEMACLUSTERS. AFHANKELIJK VAN VOORKEUREN EVENTUEEL WEL GROEPEN INDELEN IPV RANDOM. </a:t>
            </a:r>
          </a:p>
          <a:p>
            <a:pPr marL="171450" indent="-171450">
              <a:buFont typeface="Arial" panose="020B0604020202020204" pitchFamily="34" charset="0"/>
              <a:buChar char="•"/>
            </a:pPr>
            <a:r>
              <a:rPr lang="en-US" dirty="0"/>
              <a:t>AANGEVEN DAT RAADSLEDEN AANWEZIG ZIJN DIE ALLEEN MEELUISTEREN</a:t>
            </a:r>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a:t>
            </a:fld>
            <a:endParaRPr lang="en-US"/>
          </a:p>
        </p:txBody>
      </p:sp>
    </p:spTree>
    <p:extLst>
      <p:ext uri="{BB962C8B-B14F-4D97-AF65-F5344CB8AC3E}">
        <p14:creationId xmlns:p14="http://schemas.microsoft.com/office/powerpoint/2010/main" val="1878895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17</a:t>
            </a:fld>
            <a:endParaRPr lang="en-US"/>
          </a:p>
        </p:txBody>
      </p:sp>
    </p:spTree>
    <p:extLst>
      <p:ext uri="{BB962C8B-B14F-4D97-AF65-F5344CB8AC3E}">
        <p14:creationId xmlns:p14="http://schemas.microsoft.com/office/powerpoint/2010/main" val="2088511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18</a:t>
            </a:fld>
            <a:endParaRPr lang="en-US"/>
          </a:p>
        </p:txBody>
      </p:sp>
    </p:spTree>
    <p:extLst>
      <p:ext uri="{BB962C8B-B14F-4D97-AF65-F5344CB8AC3E}">
        <p14:creationId xmlns:p14="http://schemas.microsoft.com/office/powerpoint/2010/main" val="1388672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19</a:t>
            </a:fld>
            <a:endParaRPr lang="en-US"/>
          </a:p>
        </p:txBody>
      </p:sp>
    </p:spTree>
    <p:extLst>
      <p:ext uri="{BB962C8B-B14F-4D97-AF65-F5344CB8AC3E}">
        <p14:creationId xmlns:p14="http://schemas.microsoft.com/office/powerpoint/2010/main" val="893270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20</a:t>
            </a:fld>
            <a:endParaRPr lang="en-US"/>
          </a:p>
        </p:txBody>
      </p:sp>
    </p:spTree>
    <p:extLst>
      <p:ext uri="{BB962C8B-B14F-4D97-AF65-F5344CB8AC3E}">
        <p14:creationId xmlns:p14="http://schemas.microsoft.com/office/powerpoint/2010/main" val="144226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21</a:t>
            </a:fld>
            <a:endParaRPr lang="en-US"/>
          </a:p>
        </p:txBody>
      </p:sp>
    </p:spTree>
    <p:extLst>
      <p:ext uri="{BB962C8B-B14F-4D97-AF65-F5344CB8AC3E}">
        <p14:creationId xmlns:p14="http://schemas.microsoft.com/office/powerpoint/2010/main" val="910779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22</a:t>
            </a:fld>
            <a:endParaRPr lang="en-US"/>
          </a:p>
        </p:txBody>
      </p:sp>
    </p:spTree>
    <p:extLst>
      <p:ext uri="{BB962C8B-B14F-4D97-AF65-F5344CB8AC3E}">
        <p14:creationId xmlns:p14="http://schemas.microsoft.com/office/powerpoint/2010/main" val="208438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23</a:t>
            </a:fld>
            <a:endParaRPr lang="en-US"/>
          </a:p>
        </p:txBody>
      </p:sp>
    </p:spTree>
    <p:extLst>
      <p:ext uri="{BB962C8B-B14F-4D97-AF65-F5344CB8AC3E}">
        <p14:creationId xmlns:p14="http://schemas.microsoft.com/office/powerpoint/2010/main" val="1838021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24</a:t>
            </a:fld>
            <a:endParaRPr lang="en-US"/>
          </a:p>
        </p:txBody>
      </p:sp>
    </p:spTree>
    <p:extLst>
      <p:ext uri="{BB962C8B-B14F-4D97-AF65-F5344CB8AC3E}">
        <p14:creationId xmlns:p14="http://schemas.microsoft.com/office/powerpoint/2010/main" val="3210799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Eventueel</a:t>
            </a:r>
            <a:r>
              <a:rPr lang="en-US" dirty="0"/>
              <a:t> </a:t>
            </a:r>
            <a:r>
              <a:rPr lang="en-US" dirty="0" err="1"/>
              <a:t>kaart</a:t>
            </a:r>
            <a:r>
              <a:rPr lang="en-US" dirty="0"/>
              <a:t> </a:t>
            </a:r>
            <a:r>
              <a:rPr lang="en-US" dirty="0" err="1"/>
              <a:t>windenergie</a:t>
            </a:r>
            <a:r>
              <a:rPr lang="en-US" dirty="0"/>
              <a:t> </a:t>
            </a:r>
            <a:r>
              <a:rPr lang="en-US" dirty="0" err="1"/>
              <a:t>nog</a:t>
            </a:r>
            <a:r>
              <a:rPr lang="en-US" dirty="0"/>
              <a:t> </a:t>
            </a:r>
            <a:r>
              <a:rPr lang="en-US" dirty="0" err="1"/>
              <a:t>toevoegen</a:t>
            </a:r>
            <a:r>
              <a:rPr lang="en-US" dirty="0"/>
              <a:t>? </a:t>
            </a:r>
            <a:r>
              <a:rPr lang="en-US" dirty="0" err="1"/>
              <a:t>Afwachten</a:t>
            </a:r>
            <a:r>
              <a:rPr lang="en-US" dirty="0"/>
              <a:t> wat </a:t>
            </a:r>
            <a:r>
              <a:rPr lang="en-US" dirty="0" err="1"/>
              <a:t>uit</a:t>
            </a:r>
            <a:r>
              <a:rPr lang="en-US" dirty="0"/>
              <a:t> </a:t>
            </a:r>
            <a:r>
              <a:rPr lang="en-US" dirty="0" err="1"/>
              <a:t>overleg</a:t>
            </a:r>
            <a:r>
              <a:rPr lang="en-US" dirty="0"/>
              <a:t> </a:t>
            </a:r>
            <a:r>
              <a:rPr lang="en-US" dirty="0" err="1"/>
              <a:t>tussen</a:t>
            </a:r>
            <a:r>
              <a:rPr lang="en-US" dirty="0"/>
              <a:t> Esther en Harry </a:t>
            </a:r>
            <a:r>
              <a:rPr lang="en-US" dirty="0" err="1"/>
              <a:t>komt</a:t>
            </a:r>
            <a:r>
              <a:rPr lang="en-US" dirty="0"/>
              <a:t>. </a:t>
            </a:r>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25</a:t>
            </a:fld>
            <a:endParaRPr lang="en-US"/>
          </a:p>
        </p:txBody>
      </p:sp>
    </p:spTree>
    <p:extLst>
      <p:ext uri="{BB962C8B-B14F-4D97-AF65-F5344CB8AC3E}">
        <p14:creationId xmlns:p14="http://schemas.microsoft.com/office/powerpoint/2010/main" val="3163362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26</a:t>
            </a:fld>
            <a:endParaRPr lang="en-US"/>
          </a:p>
        </p:txBody>
      </p:sp>
    </p:spTree>
    <p:extLst>
      <p:ext uri="{BB962C8B-B14F-4D97-AF65-F5344CB8AC3E}">
        <p14:creationId xmlns:p14="http://schemas.microsoft.com/office/powerpoint/2010/main" val="904589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 typeface="Arial" panose="020B0604020202020204" pitchFamily="34" charset="0"/>
              <a:buChar char="•"/>
            </a:pPr>
            <a:r>
              <a:rPr lang="nl-NL" sz="1800" dirty="0">
                <a:effectLst/>
                <a:latin typeface="Calibri" panose="020F0502020204030204" pitchFamily="34" charset="0"/>
                <a:ea typeface="Calibri" panose="020F0502020204030204" pitchFamily="34" charset="0"/>
              </a:rPr>
              <a:t>Basishouding in gemeente De Bilt is juist behoud en geen ontwikkeling. Ontwikkeling wordt zelfs al heel snel als bedreiging in. Daarom toelichten dat juist als je niks doet, kachelt het achteruit. Uitleggen waarom dit aan elkaar verbonden is. </a:t>
            </a:r>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4</a:t>
            </a:fld>
            <a:endParaRPr lang="en-US"/>
          </a:p>
        </p:txBody>
      </p:sp>
    </p:spTree>
    <p:extLst>
      <p:ext uri="{BB962C8B-B14F-4D97-AF65-F5344CB8AC3E}">
        <p14:creationId xmlns:p14="http://schemas.microsoft.com/office/powerpoint/2010/main" val="1975618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27</a:t>
            </a:fld>
            <a:endParaRPr lang="en-US"/>
          </a:p>
        </p:txBody>
      </p:sp>
    </p:spTree>
    <p:extLst>
      <p:ext uri="{BB962C8B-B14F-4D97-AF65-F5344CB8AC3E}">
        <p14:creationId xmlns:p14="http://schemas.microsoft.com/office/powerpoint/2010/main" val="341501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Navragen</a:t>
            </a:r>
            <a:r>
              <a:rPr lang="en-US" dirty="0"/>
              <a:t> wat nu de </a:t>
            </a:r>
            <a:r>
              <a:rPr lang="en-US" dirty="0" err="1"/>
              <a:t>harde</a:t>
            </a:r>
            <a:r>
              <a:rPr lang="en-US" dirty="0"/>
              <a:t> </a:t>
            </a:r>
            <a:r>
              <a:rPr lang="en-US" dirty="0" err="1"/>
              <a:t>plancapaciteit</a:t>
            </a:r>
            <a:r>
              <a:rPr lang="en-US" dirty="0"/>
              <a:t> is… !!</a:t>
            </a:r>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28</a:t>
            </a:fld>
            <a:endParaRPr lang="en-US"/>
          </a:p>
        </p:txBody>
      </p:sp>
    </p:spTree>
    <p:extLst>
      <p:ext uri="{BB962C8B-B14F-4D97-AF65-F5344CB8AC3E}">
        <p14:creationId xmlns:p14="http://schemas.microsoft.com/office/powerpoint/2010/main" val="1399052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29</a:t>
            </a:fld>
            <a:endParaRPr lang="en-US"/>
          </a:p>
        </p:txBody>
      </p:sp>
    </p:spTree>
    <p:extLst>
      <p:ext uri="{BB962C8B-B14F-4D97-AF65-F5344CB8AC3E}">
        <p14:creationId xmlns:p14="http://schemas.microsoft.com/office/powerpoint/2010/main" val="2345050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30</a:t>
            </a:fld>
            <a:endParaRPr lang="en-US"/>
          </a:p>
        </p:txBody>
      </p:sp>
    </p:spTree>
    <p:extLst>
      <p:ext uri="{BB962C8B-B14F-4D97-AF65-F5344CB8AC3E}">
        <p14:creationId xmlns:p14="http://schemas.microsoft.com/office/powerpoint/2010/main" val="4122735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31</a:t>
            </a:fld>
            <a:endParaRPr lang="en-US"/>
          </a:p>
        </p:txBody>
      </p:sp>
    </p:spTree>
    <p:extLst>
      <p:ext uri="{BB962C8B-B14F-4D97-AF65-F5344CB8AC3E}">
        <p14:creationId xmlns:p14="http://schemas.microsoft.com/office/powerpoint/2010/main" val="4131719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32</a:t>
            </a:fld>
            <a:endParaRPr lang="en-US"/>
          </a:p>
        </p:txBody>
      </p:sp>
    </p:spTree>
    <p:extLst>
      <p:ext uri="{BB962C8B-B14F-4D97-AF65-F5344CB8AC3E}">
        <p14:creationId xmlns:p14="http://schemas.microsoft.com/office/powerpoint/2010/main" val="62012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33</a:t>
            </a:fld>
            <a:endParaRPr lang="en-US"/>
          </a:p>
        </p:txBody>
      </p:sp>
    </p:spTree>
    <p:extLst>
      <p:ext uri="{BB962C8B-B14F-4D97-AF65-F5344CB8AC3E}">
        <p14:creationId xmlns:p14="http://schemas.microsoft.com/office/powerpoint/2010/main" val="4012164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34</a:t>
            </a:fld>
            <a:endParaRPr lang="en-US"/>
          </a:p>
        </p:txBody>
      </p:sp>
    </p:spTree>
    <p:extLst>
      <p:ext uri="{BB962C8B-B14F-4D97-AF65-F5344CB8AC3E}">
        <p14:creationId xmlns:p14="http://schemas.microsoft.com/office/powerpoint/2010/main" val="2205349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35</a:t>
            </a:fld>
            <a:endParaRPr lang="en-US"/>
          </a:p>
        </p:txBody>
      </p:sp>
    </p:spTree>
    <p:extLst>
      <p:ext uri="{BB962C8B-B14F-4D97-AF65-F5344CB8AC3E}">
        <p14:creationId xmlns:p14="http://schemas.microsoft.com/office/powerpoint/2010/main" val="1313656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Wonen-traject </a:t>
            </a:r>
            <a:r>
              <a:rPr lang="nl-NL" noProof="0" dirty="0">
                <a:sym typeface="Wingdings" panose="05000000000000000000" pitchFamily="2" charset="2"/>
              </a:rPr>
              <a:t> </a:t>
            </a:r>
            <a:r>
              <a:rPr lang="nl-NL" noProof="0" dirty="0"/>
              <a:t>Adviezen vanuit het </a:t>
            </a:r>
            <a:r>
              <a:rPr lang="nl-NL" noProof="0" dirty="0" err="1"/>
              <a:t>SaW</a:t>
            </a:r>
            <a:r>
              <a:rPr lang="nl-NL" noProof="0" dirty="0"/>
              <a:t> over: identiteit, kwaliteit, randvoorwaarden ontwikkelingen/afwegingskader, locaties en bandbreedte ambities worden meegenomen in de koersnotitie die wij maken. Op basis daarvan gaan wij in fase 3 dialoog aan en worden de scenario’s onafhankelijk onderzocht op hun </a:t>
            </a:r>
            <a:r>
              <a:rPr lang="nl-NL" noProof="0" dirty="0" err="1"/>
              <a:t>milieu-effecten</a:t>
            </a:r>
            <a:r>
              <a:rPr lang="nl-NL" noProof="0" dirty="0"/>
              <a:t> (MER). De rest komt in woonvisie (doelgroepenbeleid etc.) en concrete locaties gaan we meteen mee aan de slag.</a:t>
            </a:r>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6</a:t>
            </a:fld>
            <a:endParaRPr lang="en-US"/>
          </a:p>
        </p:txBody>
      </p:sp>
    </p:spTree>
    <p:extLst>
      <p:ext uri="{BB962C8B-B14F-4D97-AF65-F5344CB8AC3E}">
        <p14:creationId xmlns:p14="http://schemas.microsoft.com/office/powerpoint/2010/main" val="3966741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7</a:t>
            </a:fld>
            <a:endParaRPr lang="en-US"/>
          </a:p>
        </p:txBody>
      </p:sp>
    </p:spTree>
    <p:extLst>
      <p:ext uri="{BB962C8B-B14F-4D97-AF65-F5344CB8AC3E}">
        <p14:creationId xmlns:p14="http://schemas.microsoft.com/office/powerpoint/2010/main" val="2523882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8</a:t>
            </a:fld>
            <a:endParaRPr lang="en-US"/>
          </a:p>
        </p:txBody>
      </p:sp>
    </p:spTree>
    <p:extLst>
      <p:ext uri="{BB962C8B-B14F-4D97-AF65-F5344CB8AC3E}">
        <p14:creationId xmlns:p14="http://schemas.microsoft.com/office/powerpoint/2010/main" val="545970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9</a:t>
            </a:fld>
            <a:endParaRPr lang="en-US"/>
          </a:p>
        </p:txBody>
      </p:sp>
    </p:spTree>
    <p:extLst>
      <p:ext uri="{BB962C8B-B14F-4D97-AF65-F5344CB8AC3E}">
        <p14:creationId xmlns:p14="http://schemas.microsoft.com/office/powerpoint/2010/main" val="2031971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10</a:t>
            </a:fld>
            <a:endParaRPr lang="en-US"/>
          </a:p>
        </p:txBody>
      </p:sp>
    </p:spTree>
    <p:extLst>
      <p:ext uri="{BB962C8B-B14F-4D97-AF65-F5344CB8AC3E}">
        <p14:creationId xmlns:p14="http://schemas.microsoft.com/office/powerpoint/2010/main" val="4046970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14</a:t>
            </a:fld>
            <a:endParaRPr lang="en-US"/>
          </a:p>
        </p:txBody>
      </p:sp>
    </p:spTree>
    <p:extLst>
      <p:ext uri="{BB962C8B-B14F-4D97-AF65-F5344CB8AC3E}">
        <p14:creationId xmlns:p14="http://schemas.microsoft.com/office/powerpoint/2010/main" val="129422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16</a:t>
            </a:fld>
            <a:endParaRPr lang="en-US"/>
          </a:p>
        </p:txBody>
      </p:sp>
    </p:spTree>
    <p:extLst>
      <p:ext uri="{BB962C8B-B14F-4D97-AF65-F5344CB8AC3E}">
        <p14:creationId xmlns:p14="http://schemas.microsoft.com/office/powerpoint/2010/main" val="3274943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224B-FA27-4BCB-A26A-ADE45C59C0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DBA7C3-DC9D-406C-B076-C0EF547FDA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FF5F6D-871C-4205-8D1F-4A75D2E3C6A1}"/>
              </a:ext>
            </a:extLst>
          </p:cNvPr>
          <p:cNvSpPr>
            <a:spLocks noGrp="1"/>
          </p:cNvSpPr>
          <p:nvPr>
            <p:ph type="dt" sz="half" idx="10"/>
          </p:nvPr>
        </p:nvSpPr>
        <p:spPr/>
        <p:txBody>
          <a:bodyPr/>
          <a:lstStyle/>
          <a:p>
            <a:fld id="{6FC24056-FCF2-42B5-B363-49EAD26F8DCA}" type="datetimeFigureOut">
              <a:rPr lang="en-US" smtClean="0"/>
              <a:t>4/14/2021</a:t>
            </a:fld>
            <a:endParaRPr lang="en-US"/>
          </a:p>
        </p:txBody>
      </p:sp>
      <p:sp>
        <p:nvSpPr>
          <p:cNvPr id="5" name="Footer Placeholder 4">
            <a:extLst>
              <a:ext uri="{FF2B5EF4-FFF2-40B4-BE49-F238E27FC236}">
                <a16:creationId xmlns:a16="http://schemas.microsoft.com/office/drawing/2014/main" id="{7C2F35F7-EF06-45F2-B57F-6F048A3C79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CB1CA4-B90D-4E32-901D-48FA8E2D7730}"/>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3569612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AE9B3-7C95-489C-8A32-221322090B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18C582-CFBA-44E8-9DEF-3BDBC6D3008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FB17DE-6261-4E66-A4A9-D0E7D9D9378E}"/>
              </a:ext>
            </a:extLst>
          </p:cNvPr>
          <p:cNvSpPr>
            <a:spLocks noGrp="1"/>
          </p:cNvSpPr>
          <p:nvPr>
            <p:ph type="dt" sz="half" idx="10"/>
          </p:nvPr>
        </p:nvSpPr>
        <p:spPr/>
        <p:txBody>
          <a:bodyPr/>
          <a:lstStyle/>
          <a:p>
            <a:fld id="{6FC24056-FCF2-42B5-B363-49EAD26F8DCA}" type="datetimeFigureOut">
              <a:rPr lang="en-US" smtClean="0"/>
              <a:t>4/14/2021</a:t>
            </a:fld>
            <a:endParaRPr lang="en-US"/>
          </a:p>
        </p:txBody>
      </p:sp>
      <p:sp>
        <p:nvSpPr>
          <p:cNvPr id="5" name="Footer Placeholder 4">
            <a:extLst>
              <a:ext uri="{FF2B5EF4-FFF2-40B4-BE49-F238E27FC236}">
                <a16:creationId xmlns:a16="http://schemas.microsoft.com/office/drawing/2014/main" id="{F7EC2ACC-BCE2-4B89-8021-528A0E04B6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0424C-3425-45D1-A35B-4196E56F1758}"/>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403896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84659-4BF3-4C22-A102-68D558736B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D7050F-96F2-4453-A76B-BDA3FE83001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E29D8-7726-4466-ABEB-1288F7FE44F4}"/>
              </a:ext>
            </a:extLst>
          </p:cNvPr>
          <p:cNvSpPr>
            <a:spLocks noGrp="1"/>
          </p:cNvSpPr>
          <p:nvPr>
            <p:ph type="dt" sz="half" idx="10"/>
          </p:nvPr>
        </p:nvSpPr>
        <p:spPr/>
        <p:txBody>
          <a:bodyPr/>
          <a:lstStyle/>
          <a:p>
            <a:fld id="{6FC24056-FCF2-42B5-B363-49EAD26F8DCA}" type="datetimeFigureOut">
              <a:rPr lang="en-US" smtClean="0"/>
              <a:t>4/14/2021</a:t>
            </a:fld>
            <a:endParaRPr lang="en-US"/>
          </a:p>
        </p:txBody>
      </p:sp>
      <p:sp>
        <p:nvSpPr>
          <p:cNvPr id="5" name="Footer Placeholder 4">
            <a:extLst>
              <a:ext uri="{FF2B5EF4-FFF2-40B4-BE49-F238E27FC236}">
                <a16:creationId xmlns:a16="http://schemas.microsoft.com/office/drawing/2014/main" id="{DD361D5F-5CAC-4BC5-B5B2-E67EE06CA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C49DB4-AB6D-490B-97D2-DCC788148D54}"/>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027422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41EE9-276F-4ECC-914F-3840024B4C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E04F50-AF49-4C03-830B-419E956A621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DB5F91-1B6D-440D-B9E1-29FB3BD1D267}"/>
              </a:ext>
            </a:extLst>
          </p:cNvPr>
          <p:cNvSpPr>
            <a:spLocks noGrp="1"/>
          </p:cNvSpPr>
          <p:nvPr>
            <p:ph type="dt" sz="half" idx="10"/>
          </p:nvPr>
        </p:nvSpPr>
        <p:spPr/>
        <p:txBody>
          <a:bodyPr/>
          <a:lstStyle/>
          <a:p>
            <a:fld id="{6FC24056-FCF2-42B5-B363-49EAD26F8DCA}" type="datetimeFigureOut">
              <a:rPr lang="en-US" smtClean="0"/>
              <a:t>4/14/2021</a:t>
            </a:fld>
            <a:endParaRPr lang="en-US"/>
          </a:p>
        </p:txBody>
      </p:sp>
      <p:sp>
        <p:nvSpPr>
          <p:cNvPr id="5" name="Footer Placeholder 4">
            <a:extLst>
              <a:ext uri="{FF2B5EF4-FFF2-40B4-BE49-F238E27FC236}">
                <a16:creationId xmlns:a16="http://schemas.microsoft.com/office/drawing/2014/main" id="{6FC2A01E-DFDC-45CD-8C59-1ACC09CF8D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775F8-5AC9-4483-BDAA-960FCE9DDBA4}"/>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480840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A3CE1-F66E-4EFB-A061-3D89731B79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9AA2FD-0BB0-48E3-961D-415CA7A194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6B03049-6C69-4CEC-82C8-8B99C16659B8}"/>
              </a:ext>
            </a:extLst>
          </p:cNvPr>
          <p:cNvSpPr>
            <a:spLocks noGrp="1"/>
          </p:cNvSpPr>
          <p:nvPr>
            <p:ph type="dt" sz="half" idx="10"/>
          </p:nvPr>
        </p:nvSpPr>
        <p:spPr/>
        <p:txBody>
          <a:bodyPr/>
          <a:lstStyle/>
          <a:p>
            <a:fld id="{6FC24056-FCF2-42B5-B363-49EAD26F8DCA}" type="datetimeFigureOut">
              <a:rPr lang="en-US" smtClean="0"/>
              <a:t>4/14/2021</a:t>
            </a:fld>
            <a:endParaRPr lang="en-US"/>
          </a:p>
        </p:txBody>
      </p:sp>
      <p:sp>
        <p:nvSpPr>
          <p:cNvPr id="5" name="Footer Placeholder 4">
            <a:extLst>
              <a:ext uri="{FF2B5EF4-FFF2-40B4-BE49-F238E27FC236}">
                <a16:creationId xmlns:a16="http://schemas.microsoft.com/office/drawing/2014/main" id="{CC80A7B9-7A8C-4781-8527-07CB306F61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27E066-AC32-4EBF-8C62-9F9C88D14B99}"/>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63852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E6EC4-6F49-4C22-9574-222E2B6DC9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63788F-73D7-4BA8-A517-673D68DE4C4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F83F72-07E8-4522-BCD6-190E86E83B1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6B5A81-3252-41EF-8E89-7F2F734C12DA}"/>
              </a:ext>
            </a:extLst>
          </p:cNvPr>
          <p:cNvSpPr>
            <a:spLocks noGrp="1"/>
          </p:cNvSpPr>
          <p:nvPr>
            <p:ph type="dt" sz="half" idx="10"/>
          </p:nvPr>
        </p:nvSpPr>
        <p:spPr/>
        <p:txBody>
          <a:bodyPr/>
          <a:lstStyle/>
          <a:p>
            <a:fld id="{6FC24056-FCF2-42B5-B363-49EAD26F8DCA}" type="datetimeFigureOut">
              <a:rPr lang="en-US" smtClean="0"/>
              <a:t>4/14/2021</a:t>
            </a:fld>
            <a:endParaRPr lang="en-US"/>
          </a:p>
        </p:txBody>
      </p:sp>
      <p:sp>
        <p:nvSpPr>
          <p:cNvPr id="6" name="Footer Placeholder 5">
            <a:extLst>
              <a:ext uri="{FF2B5EF4-FFF2-40B4-BE49-F238E27FC236}">
                <a16:creationId xmlns:a16="http://schemas.microsoft.com/office/drawing/2014/main" id="{0004087F-4B5D-4BCC-A8B7-6AD823B20E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E8DD92-971F-4EBE-82A7-ABE3B785D3C7}"/>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3105884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4EDE5-DAA6-4AB4-ADAE-D4B0864AB4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DDC08B-144E-41B1-B2E2-DD0D97F627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A881F46-A6AB-4DE4-830D-D42782E07CF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572667-A2FE-4E9B-B0C0-1AB4FD8C0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70A267E-14B3-415C-9BD0-93A2400865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7AB91A-F6A2-4D2C-803D-2B96DE11F80D}"/>
              </a:ext>
            </a:extLst>
          </p:cNvPr>
          <p:cNvSpPr>
            <a:spLocks noGrp="1"/>
          </p:cNvSpPr>
          <p:nvPr>
            <p:ph type="dt" sz="half" idx="10"/>
          </p:nvPr>
        </p:nvSpPr>
        <p:spPr/>
        <p:txBody>
          <a:bodyPr/>
          <a:lstStyle/>
          <a:p>
            <a:fld id="{6FC24056-FCF2-42B5-B363-49EAD26F8DCA}" type="datetimeFigureOut">
              <a:rPr lang="en-US" smtClean="0"/>
              <a:t>4/14/2021</a:t>
            </a:fld>
            <a:endParaRPr lang="en-US"/>
          </a:p>
        </p:txBody>
      </p:sp>
      <p:sp>
        <p:nvSpPr>
          <p:cNvPr id="8" name="Footer Placeholder 7">
            <a:extLst>
              <a:ext uri="{FF2B5EF4-FFF2-40B4-BE49-F238E27FC236}">
                <a16:creationId xmlns:a16="http://schemas.microsoft.com/office/drawing/2014/main" id="{34F20F70-97D6-4A4B-83E9-F2DE6EA483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3A4884-361A-4BDD-A109-580661DCFF1E}"/>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3673452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1796A-C94D-40D6-A532-B5030D2150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19960D-4FE0-44C2-8E79-EA02757B0EA4}"/>
              </a:ext>
            </a:extLst>
          </p:cNvPr>
          <p:cNvSpPr>
            <a:spLocks noGrp="1"/>
          </p:cNvSpPr>
          <p:nvPr>
            <p:ph type="dt" sz="half" idx="10"/>
          </p:nvPr>
        </p:nvSpPr>
        <p:spPr/>
        <p:txBody>
          <a:bodyPr/>
          <a:lstStyle/>
          <a:p>
            <a:fld id="{6FC24056-FCF2-42B5-B363-49EAD26F8DCA}" type="datetimeFigureOut">
              <a:rPr lang="en-US" smtClean="0"/>
              <a:t>4/14/2021</a:t>
            </a:fld>
            <a:endParaRPr lang="en-US"/>
          </a:p>
        </p:txBody>
      </p:sp>
      <p:sp>
        <p:nvSpPr>
          <p:cNvPr id="4" name="Footer Placeholder 3">
            <a:extLst>
              <a:ext uri="{FF2B5EF4-FFF2-40B4-BE49-F238E27FC236}">
                <a16:creationId xmlns:a16="http://schemas.microsoft.com/office/drawing/2014/main" id="{0BBC9FF4-BA2A-4F83-91EC-84FCCC9BB6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2A5C75-66DE-4C60-955C-C799276F26EF}"/>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256267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F05E97-12E7-4C3D-9AA5-EBFC65702759}"/>
              </a:ext>
            </a:extLst>
          </p:cNvPr>
          <p:cNvSpPr>
            <a:spLocks noGrp="1"/>
          </p:cNvSpPr>
          <p:nvPr>
            <p:ph type="dt" sz="half" idx="10"/>
          </p:nvPr>
        </p:nvSpPr>
        <p:spPr/>
        <p:txBody>
          <a:bodyPr/>
          <a:lstStyle/>
          <a:p>
            <a:fld id="{6FC24056-FCF2-42B5-B363-49EAD26F8DCA}" type="datetimeFigureOut">
              <a:rPr lang="en-US" smtClean="0"/>
              <a:t>4/14/2021</a:t>
            </a:fld>
            <a:endParaRPr lang="en-US"/>
          </a:p>
        </p:txBody>
      </p:sp>
      <p:sp>
        <p:nvSpPr>
          <p:cNvPr id="3" name="Footer Placeholder 2">
            <a:extLst>
              <a:ext uri="{FF2B5EF4-FFF2-40B4-BE49-F238E27FC236}">
                <a16:creationId xmlns:a16="http://schemas.microsoft.com/office/drawing/2014/main" id="{9525EBE5-1AF8-4A20-85BC-AF6314939B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EC7D4C-E75D-4022-B23A-8EED484F99ED}"/>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877178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053C1-7859-4B7B-83ED-CBE5333920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F25BBE-A5F4-4139-A1E2-128DFC9C34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A9AD82-97A1-4C12-A331-06D9FEEB18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F93360-E200-4472-A28E-20B749438AF8}"/>
              </a:ext>
            </a:extLst>
          </p:cNvPr>
          <p:cNvSpPr>
            <a:spLocks noGrp="1"/>
          </p:cNvSpPr>
          <p:nvPr>
            <p:ph type="dt" sz="half" idx="10"/>
          </p:nvPr>
        </p:nvSpPr>
        <p:spPr/>
        <p:txBody>
          <a:bodyPr/>
          <a:lstStyle/>
          <a:p>
            <a:fld id="{6FC24056-FCF2-42B5-B363-49EAD26F8DCA}" type="datetimeFigureOut">
              <a:rPr lang="en-US" smtClean="0"/>
              <a:t>4/14/2021</a:t>
            </a:fld>
            <a:endParaRPr lang="en-US"/>
          </a:p>
        </p:txBody>
      </p:sp>
      <p:sp>
        <p:nvSpPr>
          <p:cNvPr id="6" name="Footer Placeholder 5">
            <a:extLst>
              <a:ext uri="{FF2B5EF4-FFF2-40B4-BE49-F238E27FC236}">
                <a16:creationId xmlns:a16="http://schemas.microsoft.com/office/drawing/2014/main" id="{E34B9387-B863-4CDD-922B-D6EC8215C9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31533D-ACE7-4A22-9109-6B53A4D1C03C}"/>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3516370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A90AC-FB79-4573-A675-21B5F35C8C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3B17C0-8AEC-4F51-9EB0-3F1F9FA2C2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8F1576-9819-4AE5-8F60-6A3A3901E4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BA9B03-8235-4947-B1E9-22457F9BCA39}"/>
              </a:ext>
            </a:extLst>
          </p:cNvPr>
          <p:cNvSpPr>
            <a:spLocks noGrp="1"/>
          </p:cNvSpPr>
          <p:nvPr>
            <p:ph type="dt" sz="half" idx="10"/>
          </p:nvPr>
        </p:nvSpPr>
        <p:spPr/>
        <p:txBody>
          <a:bodyPr/>
          <a:lstStyle/>
          <a:p>
            <a:fld id="{6FC24056-FCF2-42B5-B363-49EAD26F8DCA}" type="datetimeFigureOut">
              <a:rPr lang="en-US" smtClean="0"/>
              <a:t>4/14/2021</a:t>
            </a:fld>
            <a:endParaRPr lang="en-US"/>
          </a:p>
        </p:txBody>
      </p:sp>
      <p:sp>
        <p:nvSpPr>
          <p:cNvPr id="6" name="Footer Placeholder 5">
            <a:extLst>
              <a:ext uri="{FF2B5EF4-FFF2-40B4-BE49-F238E27FC236}">
                <a16:creationId xmlns:a16="http://schemas.microsoft.com/office/drawing/2014/main" id="{CE303FB9-4F6E-42F4-9E0B-6A259DC6A9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5571CE-F3BA-4B47-8232-C128D36D75B3}"/>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294432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673116-EE46-49BA-AF9B-CA43FFA142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DCCFC0-B77B-44C8-A097-50FD5B1E6D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6219E-49F0-4E39-A5A1-E39D165F64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C24056-FCF2-42B5-B363-49EAD26F8DCA}" type="datetimeFigureOut">
              <a:rPr lang="en-US" smtClean="0"/>
              <a:t>4/14/2021</a:t>
            </a:fld>
            <a:endParaRPr lang="en-US"/>
          </a:p>
        </p:txBody>
      </p:sp>
      <p:sp>
        <p:nvSpPr>
          <p:cNvPr id="5" name="Footer Placeholder 4">
            <a:extLst>
              <a:ext uri="{FF2B5EF4-FFF2-40B4-BE49-F238E27FC236}">
                <a16:creationId xmlns:a16="http://schemas.microsoft.com/office/drawing/2014/main" id="{3E64ACBE-0631-4B94-AC44-AFCA522D69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3D36C1-B418-4475-AD06-D82B869871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4C915-17D6-486A-86EC-048CBE10C825}" type="slidenum">
              <a:rPr lang="en-US" smtClean="0"/>
              <a:t>‹nr.›</a:t>
            </a:fld>
            <a:endParaRPr lang="en-US"/>
          </a:p>
        </p:txBody>
      </p:sp>
    </p:spTree>
    <p:extLst>
      <p:ext uri="{BB962C8B-B14F-4D97-AF65-F5344CB8AC3E}">
        <p14:creationId xmlns:p14="http://schemas.microsoft.com/office/powerpoint/2010/main" val="1856025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3.png"/><Relationship Id="rId7" Type="http://schemas.openxmlformats.org/officeDocument/2006/relationships/image" Target="../media/image22.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jfif"/><Relationship Id="rId5" Type="http://schemas.openxmlformats.org/officeDocument/2006/relationships/image" Target="../media/image20.jpg"/><Relationship Id="rId4" Type="http://schemas.openxmlformats.org/officeDocument/2006/relationships/image" Target="../media/image19.jpg"/><Relationship Id="rId9"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http://www.doemeedebilt.nl/" TargetMode="External"/><Relationship Id="rId4" Type="http://schemas.openxmlformats.org/officeDocument/2006/relationships/hyperlink" Target="mailto:omgevingsvisie@debilt.n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11.png"/><Relationship Id="rId10" Type="http://schemas.microsoft.com/office/2007/relationships/hdphoto" Target="../media/hdphoto3.wdp"/><Relationship Id="rId4" Type="http://schemas.openxmlformats.org/officeDocument/2006/relationships/image" Target="../media/image3.png"/><Relationship Id="rId9" Type="http://schemas.openxmlformats.org/officeDocument/2006/relationships/image" Target="../media/image13.png"/><Relationship Id="rId1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4FAA3927-C37E-494D-8BDF-527955E5174E}"/>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5E1F35E-9892-4FEF-BD72-1351948704E9}"/>
              </a:ext>
            </a:extLst>
          </p:cNvPr>
          <p:cNvSpPr txBox="1"/>
          <p:nvPr/>
        </p:nvSpPr>
        <p:spPr>
          <a:xfrm>
            <a:off x="742950" y="2607371"/>
            <a:ext cx="8997043" cy="2123658"/>
          </a:xfrm>
          <a:prstGeom prst="rect">
            <a:avLst/>
          </a:prstGeom>
          <a:noFill/>
        </p:spPr>
        <p:txBody>
          <a:bodyPr wrap="square" rtlCol="0" anchor="ctr">
            <a:spAutoFit/>
          </a:bodyPr>
          <a:lstStyle/>
          <a:p>
            <a:r>
              <a:rPr lang="nl-NL" sz="6600" b="1" dirty="0">
                <a:solidFill>
                  <a:schemeClr val="bg1"/>
                </a:solidFill>
              </a:rPr>
              <a:t>Omgevingsvisie De Bilt</a:t>
            </a:r>
          </a:p>
          <a:p>
            <a:r>
              <a:rPr lang="nl-NL" sz="6600" b="1" dirty="0">
                <a:solidFill>
                  <a:schemeClr val="bg1"/>
                </a:solidFill>
              </a:rPr>
              <a:t>Toekomstavonden</a:t>
            </a:r>
          </a:p>
        </p:txBody>
      </p:sp>
      <p:sp>
        <p:nvSpPr>
          <p:cNvPr id="14" name="TextBox 13">
            <a:extLst>
              <a:ext uri="{FF2B5EF4-FFF2-40B4-BE49-F238E27FC236}">
                <a16:creationId xmlns:a16="http://schemas.microsoft.com/office/drawing/2014/main" id="{EF7CFD82-E86B-4261-9469-377E92B8D299}"/>
              </a:ext>
            </a:extLst>
          </p:cNvPr>
          <p:cNvSpPr txBox="1"/>
          <p:nvPr/>
        </p:nvSpPr>
        <p:spPr>
          <a:xfrm>
            <a:off x="958974" y="4681856"/>
            <a:ext cx="7805614" cy="369332"/>
          </a:xfrm>
          <a:prstGeom prst="rect">
            <a:avLst/>
          </a:prstGeom>
          <a:noFill/>
        </p:spPr>
        <p:txBody>
          <a:bodyPr wrap="square" lIns="0" tIns="0" rIns="0" bIns="0" rtlCol="0">
            <a:spAutoFit/>
          </a:bodyPr>
          <a:lstStyle/>
          <a:p>
            <a:r>
              <a:rPr lang="nl-NL" sz="2400" dirty="0">
                <a:solidFill>
                  <a:schemeClr val="bg1"/>
                </a:solidFill>
              </a:rPr>
              <a:t>April 2021 </a:t>
            </a:r>
            <a:endParaRPr lang="en-US" sz="2400" dirty="0">
              <a:solidFill>
                <a:schemeClr val="bg1"/>
              </a:solidFill>
            </a:endParaRPr>
          </a:p>
        </p:txBody>
      </p:sp>
      <p:pic>
        <p:nvPicPr>
          <p:cNvPr id="8" name="Afbeelding 7" descr="Afbeelding met tekst&#10;&#10;Automatisch gegenereerde beschrijving">
            <a:extLst>
              <a:ext uri="{FF2B5EF4-FFF2-40B4-BE49-F238E27FC236}">
                <a16:creationId xmlns:a16="http://schemas.microsoft.com/office/drawing/2014/main" id="{C89734E0-FEBE-4BF8-B931-8E9B54ECD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241" y="5689546"/>
            <a:ext cx="1794660" cy="945060"/>
          </a:xfrm>
          <a:prstGeom prst="rect">
            <a:avLst/>
          </a:prstGeom>
        </p:spPr>
      </p:pic>
      <p:pic>
        <p:nvPicPr>
          <p:cNvPr id="2" name="Afbeelding 1" descr="Afbeelding met tekening, bord&#10;&#10;Automatisch gegenereerde beschrijving">
            <a:extLst>
              <a:ext uri="{FF2B5EF4-FFF2-40B4-BE49-F238E27FC236}">
                <a16:creationId xmlns:a16="http://schemas.microsoft.com/office/drawing/2014/main" id="{5A85F252-7F1F-475F-A73D-9247C5DD9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2196" y="6162076"/>
            <a:ext cx="1862332" cy="414529"/>
          </a:xfrm>
          <a:prstGeom prst="rect">
            <a:avLst/>
          </a:prstGeom>
        </p:spPr>
      </p:pic>
    </p:spTree>
    <p:extLst>
      <p:ext uri="{BB962C8B-B14F-4D97-AF65-F5344CB8AC3E}">
        <p14:creationId xmlns:p14="http://schemas.microsoft.com/office/powerpoint/2010/main" val="4177333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91824" y="66699"/>
            <a:ext cx="10808351" cy="677108"/>
          </a:xfrm>
          <a:prstGeom prst="rect">
            <a:avLst/>
          </a:prstGeom>
          <a:noFill/>
        </p:spPr>
        <p:txBody>
          <a:bodyPr wrap="square" lIns="0" tIns="0" rIns="0" bIns="0" rtlCol="0" anchor="t">
            <a:spAutoFit/>
          </a:bodyPr>
          <a:lstStyle/>
          <a:p>
            <a:r>
              <a:rPr lang="en-US" sz="4400" dirty="0" err="1">
                <a:solidFill>
                  <a:schemeClr val="bg1"/>
                </a:solidFill>
                <a:latin typeface="+mj-lt"/>
              </a:rPr>
              <a:t>Historische</a:t>
            </a:r>
            <a:r>
              <a:rPr lang="en-US" sz="4400" dirty="0">
                <a:solidFill>
                  <a:schemeClr val="bg1"/>
                </a:solidFill>
                <a:latin typeface="+mj-lt"/>
              </a:rPr>
              <a:t> </a:t>
            </a:r>
            <a:r>
              <a:rPr lang="en-US" sz="4400" dirty="0" err="1">
                <a:solidFill>
                  <a:schemeClr val="bg1"/>
                </a:solidFill>
                <a:latin typeface="+mj-lt"/>
              </a:rPr>
              <a:t>ontwikkeling</a:t>
            </a:r>
            <a:endParaRPr lang="nl-NL" sz="4400" dirty="0">
              <a:solidFill>
                <a:schemeClr val="bg1"/>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10</a:t>
            </a:fld>
            <a:endParaRPr lang="en-US" dirty="0">
              <a:solidFill>
                <a:schemeClr val="bg1"/>
              </a:solidFill>
            </a:endParaRPr>
          </a:p>
        </p:txBody>
      </p:sp>
      <p:pic>
        <p:nvPicPr>
          <p:cNvPr id="9" name="Afbeelding 8" descr="Afbeelding met tekst&#10;&#10;Automatisch gegenereerde beschrijving">
            <a:extLst>
              <a:ext uri="{FF2B5EF4-FFF2-40B4-BE49-F238E27FC236}">
                <a16:creationId xmlns:a16="http://schemas.microsoft.com/office/drawing/2014/main" id="{7E3667F8-84A5-4AC5-87DD-27378EC4B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8C51E44C-A8A8-4510-8357-7CA2D09401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pic>
        <p:nvPicPr>
          <p:cNvPr id="5" name="Afbeelding 4">
            <a:extLst>
              <a:ext uri="{FF2B5EF4-FFF2-40B4-BE49-F238E27FC236}">
                <a16:creationId xmlns:a16="http://schemas.microsoft.com/office/drawing/2014/main" id="{7EBC0F9B-52A1-4A80-82DA-49A3C4DEBBD4}"/>
              </a:ext>
            </a:extLst>
          </p:cNvPr>
          <p:cNvPicPr>
            <a:picLocks noChangeAspect="1"/>
          </p:cNvPicPr>
          <p:nvPr/>
        </p:nvPicPr>
        <p:blipFill>
          <a:blip r:embed="rId5"/>
          <a:stretch>
            <a:fillRect/>
          </a:stretch>
        </p:blipFill>
        <p:spPr>
          <a:xfrm>
            <a:off x="1400649" y="812496"/>
            <a:ext cx="10374008" cy="5908344"/>
          </a:xfrm>
          <a:prstGeom prst="rect">
            <a:avLst/>
          </a:prstGeom>
        </p:spPr>
      </p:pic>
    </p:spTree>
    <p:extLst>
      <p:ext uri="{BB962C8B-B14F-4D97-AF65-F5344CB8AC3E}">
        <p14:creationId xmlns:p14="http://schemas.microsoft.com/office/powerpoint/2010/main" val="793921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41E216C1-C77E-47C1-AC13-D79FB8CC2D1C}"/>
              </a:ext>
            </a:extLst>
          </p:cNvPr>
          <p:cNvPicPr>
            <a:picLocks noChangeAspect="1"/>
          </p:cNvPicPr>
          <p:nvPr/>
        </p:nvPicPr>
        <p:blipFill>
          <a:blip r:embed="rId2"/>
          <a:stretch>
            <a:fillRect/>
          </a:stretch>
        </p:blipFill>
        <p:spPr>
          <a:xfrm>
            <a:off x="-2500880" y="-3814285"/>
            <a:ext cx="17193761" cy="14486570"/>
          </a:xfrm>
          <a:prstGeom prst="rect">
            <a:avLst/>
          </a:prstGeom>
          <a:effectLst>
            <a:glow rad="127000">
              <a:schemeClr val="accent1">
                <a:alpha val="21000"/>
              </a:schemeClr>
            </a:glow>
          </a:effectLst>
        </p:spPr>
      </p:pic>
      <p:sp>
        <p:nvSpPr>
          <p:cNvPr id="46" name="TextBox 45">
            <a:extLst>
              <a:ext uri="{FF2B5EF4-FFF2-40B4-BE49-F238E27FC236}">
                <a16:creationId xmlns:a16="http://schemas.microsoft.com/office/drawing/2014/main" id="{96181093-D069-46E3-8EFA-D4EF1E61AB7F}"/>
              </a:ext>
            </a:extLst>
          </p:cNvPr>
          <p:cNvSpPr txBox="1"/>
          <p:nvPr/>
        </p:nvSpPr>
        <p:spPr>
          <a:xfrm>
            <a:off x="690563" y="314325"/>
            <a:ext cx="10808351" cy="677108"/>
          </a:xfrm>
          <a:prstGeom prst="rect">
            <a:avLst/>
          </a:prstGeom>
          <a:noFill/>
        </p:spPr>
        <p:txBody>
          <a:bodyPr wrap="square" lIns="0" tIns="0" rIns="0" bIns="0" rtlCol="0" anchor="t">
            <a:spAutoFit/>
          </a:bodyPr>
          <a:lstStyle/>
          <a:p>
            <a:r>
              <a:rPr lang="en-US" sz="4400" dirty="0" err="1">
                <a:solidFill>
                  <a:schemeClr val="bg1"/>
                </a:solidFill>
                <a:latin typeface="+mj-lt"/>
              </a:rPr>
              <a:t>Gemeente</a:t>
            </a:r>
            <a:r>
              <a:rPr lang="en-US" sz="4400" dirty="0">
                <a:solidFill>
                  <a:schemeClr val="bg1"/>
                </a:solidFill>
                <a:latin typeface="+mj-lt"/>
              </a:rPr>
              <a:t> De </a:t>
            </a:r>
            <a:r>
              <a:rPr lang="en-US" sz="4400" dirty="0" err="1">
                <a:solidFill>
                  <a:schemeClr val="bg1"/>
                </a:solidFill>
                <a:latin typeface="+mj-lt"/>
              </a:rPr>
              <a:t>Bilt</a:t>
            </a:r>
            <a:r>
              <a:rPr lang="en-US" sz="4400" dirty="0">
                <a:solidFill>
                  <a:schemeClr val="bg1"/>
                </a:solidFill>
                <a:latin typeface="+mj-lt"/>
              </a:rPr>
              <a:t> in de </a:t>
            </a:r>
            <a:r>
              <a:rPr lang="en-US" sz="4400" dirty="0" err="1">
                <a:solidFill>
                  <a:schemeClr val="bg1"/>
                </a:solidFill>
                <a:latin typeface="+mj-lt"/>
              </a:rPr>
              <a:t>regio</a:t>
            </a:r>
            <a:r>
              <a:rPr lang="en-US" sz="4400" dirty="0">
                <a:solidFill>
                  <a:schemeClr val="bg1"/>
                </a:solidFill>
                <a:latin typeface="+mj-lt"/>
              </a:rPr>
              <a:t> U16 (1)</a:t>
            </a:r>
            <a:endParaRPr lang="nl-NL" sz="4400" dirty="0">
              <a:solidFill>
                <a:schemeClr val="bg1"/>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11</a:t>
            </a:fld>
            <a:endParaRPr lang="en-US" dirty="0">
              <a:solidFill>
                <a:schemeClr val="bg1"/>
              </a:solidFill>
            </a:endParaRPr>
          </a:p>
        </p:txBody>
      </p:sp>
      <p:sp>
        <p:nvSpPr>
          <p:cNvPr id="8" name="Tekstvak 7">
            <a:extLst>
              <a:ext uri="{FF2B5EF4-FFF2-40B4-BE49-F238E27FC236}">
                <a16:creationId xmlns:a16="http://schemas.microsoft.com/office/drawing/2014/main" id="{E6ACE3C1-22A6-4594-AB70-139467C1FA7A}"/>
              </a:ext>
            </a:extLst>
          </p:cNvPr>
          <p:cNvSpPr txBox="1"/>
          <p:nvPr/>
        </p:nvSpPr>
        <p:spPr>
          <a:xfrm>
            <a:off x="191069" y="1028101"/>
            <a:ext cx="11791665" cy="507831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nl-NL" sz="3200" b="1" dirty="0">
                <a:solidFill>
                  <a:schemeClr val="bg1"/>
                </a:solidFill>
              </a:rPr>
              <a:t>(Gezond leven in een stedelijke regio voor iedereen) </a:t>
            </a:r>
          </a:p>
          <a:p>
            <a:r>
              <a:rPr lang="nl-NL" sz="2400" dirty="0">
                <a:solidFill>
                  <a:schemeClr val="bg1"/>
                </a:solidFill>
              </a:rPr>
              <a:t> </a:t>
            </a:r>
          </a:p>
          <a:p>
            <a:r>
              <a:rPr lang="nl-NL" sz="2800" b="1" dirty="0">
                <a:solidFill>
                  <a:schemeClr val="bg1"/>
                </a:solidFill>
              </a:rPr>
              <a:t>Een aantal belangrijke opgaven:</a:t>
            </a:r>
          </a:p>
          <a:p>
            <a:pPr marL="457200" indent="-457200">
              <a:buFont typeface="+mj-lt"/>
              <a:buAutoNum type="arabicPeriod"/>
            </a:pPr>
            <a:r>
              <a:rPr lang="nl-NL" sz="2400" dirty="0">
                <a:solidFill>
                  <a:schemeClr val="bg1"/>
                </a:solidFill>
              </a:rPr>
              <a:t>Internationaal erkende regio voor life </a:t>
            </a:r>
            <a:r>
              <a:rPr lang="nl-NL" sz="2400" dirty="0" err="1">
                <a:solidFill>
                  <a:schemeClr val="bg1"/>
                </a:solidFill>
              </a:rPr>
              <a:t>sciences</a:t>
            </a:r>
            <a:r>
              <a:rPr lang="nl-NL" sz="2400" dirty="0">
                <a:solidFill>
                  <a:schemeClr val="bg1"/>
                </a:solidFill>
              </a:rPr>
              <a:t>, gezondheid en duurzaamheid </a:t>
            </a:r>
          </a:p>
          <a:p>
            <a:pPr marL="457200" indent="-457200">
              <a:buFont typeface="+mj-lt"/>
              <a:buAutoNum type="arabicPeriod"/>
            </a:pPr>
            <a:r>
              <a:rPr lang="nl-NL" sz="2400" dirty="0">
                <a:solidFill>
                  <a:schemeClr val="bg1"/>
                </a:solidFill>
              </a:rPr>
              <a:t>Gemeenten in de regio zijn economisch complementair </a:t>
            </a:r>
          </a:p>
          <a:p>
            <a:pPr lvl="1"/>
            <a:r>
              <a:rPr lang="nl-NL" sz="2400" dirty="0">
                <a:solidFill>
                  <a:schemeClr val="bg1"/>
                </a:solidFill>
              </a:rPr>
              <a:t>	</a:t>
            </a:r>
            <a:r>
              <a:rPr lang="nl-NL" sz="2000" dirty="0">
                <a:solidFill>
                  <a:schemeClr val="bg1"/>
                </a:solidFill>
              </a:rPr>
              <a:t>(circa 80.000 nieuwe banen)</a:t>
            </a:r>
          </a:p>
          <a:p>
            <a:pPr marL="457200" indent="-457200">
              <a:buFont typeface="+mj-lt"/>
              <a:buAutoNum type="arabicPeriod"/>
            </a:pPr>
            <a:r>
              <a:rPr lang="nl-NL" sz="2400" dirty="0">
                <a:solidFill>
                  <a:schemeClr val="bg1"/>
                </a:solidFill>
              </a:rPr>
              <a:t>Ongedeelde regio met voldoende woningen voor alle doelgroepen </a:t>
            </a:r>
          </a:p>
          <a:p>
            <a:pPr lvl="1"/>
            <a:r>
              <a:rPr lang="nl-NL" sz="2400" dirty="0">
                <a:solidFill>
                  <a:schemeClr val="bg1"/>
                </a:solidFill>
              </a:rPr>
              <a:t>	</a:t>
            </a:r>
            <a:r>
              <a:rPr lang="nl-NL" sz="2000" dirty="0">
                <a:solidFill>
                  <a:schemeClr val="bg1"/>
                </a:solidFill>
              </a:rPr>
              <a:t>(circa 104.000 tot 125.000 nieuwe woningen tot 2040) </a:t>
            </a:r>
          </a:p>
          <a:p>
            <a:pPr marL="457200" indent="-457200">
              <a:buFont typeface="+mj-lt"/>
              <a:buAutoNum type="arabicPeriod"/>
            </a:pPr>
            <a:r>
              <a:rPr lang="nl-NL" sz="2400" dirty="0">
                <a:solidFill>
                  <a:schemeClr val="bg1"/>
                </a:solidFill>
              </a:rPr>
              <a:t>Groei met voorrang op binnenstedelijke locaties, die leidt tot kwaliteit </a:t>
            </a:r>
          </a:p>
          <a:p>
            <a:pPr marL="457200" indent="-457200">
              <a:buFont typeface="+mj-lt"/>
              <a:buAutoNum type="arabicPeriod"/>
            </a:pPr>
            <a:r>
              <a:rPr lang="nl-NL" sz="2400" dirty="0">
                <a:solidFill>
                  <a:schemeClr val="bg1"/>
                </a:solidFill>
              </a:rPr>
              <a:t>Voorrang geven aan duurzame mobiliteit</a:t>
            </a:r>
          </a:p>
          <a:p>
            <a:pPr marL="457200" indent="-457200">
              <a:buFont typeface="+mj-lt"/>
              <a:buAutoNum type="arabicPeriod"/>
            </a:pPr>
            <a:r>
              <a:rPr lang="nl-NL" sz="2400" dirty="0">
                <a:solidFill>
                  <a:schemeClr val="bg1"/>
                </a:solidFill>
              </a:rPr>
              <a:t>Groen, landschap en cultuurhistorie leveren onmisbare bijdrage aan de regio</a:t>
            </a:r>
          </a:p>
          <a:p>
            <a:pPr marL="457200" indent="-457200">
              <a:buFont typeface="+mj-lt"/>
              <a:buAutoNum type="arabicPeriod"/>
            </a:pPr>
            <a:r>
              <a:rPr lang="nl-NL" sz="2400" dirty="0">
                <a:solidFill>
                  <a:schemeClr val="bg1"/>
                </a:solidFill>
              </a:rPr>
              <a:t>Klimaatneutrale regio: Regionale Energie Strategie </a:t>
            </a:r>
          </a:p>
          <a:p>
            <a:endParaRPr lang="nl-NL" sz="2400" b="1" dirty="0">
              <a:solidFill>
                <a:schemeClr val="bg1"/>
              </a:solidFill>
            </a:endParaRPr>
          </a:p>
        </p:txBody>
      </p:sp>
    </p:spTree>
    <p:extLst>
      <p:ext uri="{BB962C8B-B14F-4D97-AF65-F5344CB8AC3E}">
        <p14:creationId xmlns:p14="http://schemas.microsoft.com/office/powerpoint/2010/main" val="1898786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41E216C1-C77E-47C1-AC13-D79FB8CC2D1C}"/>
              </a:ext>
            </a:extLst>
          </p:cNvPr>
          <p:cNvPicPr>
            <a:picLocks noChangeAspect="1"/>
          </p:cNvPicPr>
          <p:nvPr/>
        </p:nvPicPr>
        <p:blipFill>
          <a:blip r:embed="rId2"/>
          <a:stretch>
            <a:fillRect/>
          </a:stretch>
        </p:blipFill>
        <p:spPr>
          <a:xfrm>
            <a:off x="-2500880" y="-3814285"/>
            <a:ext cx="17193761" cy="14486570"/>
          </a:xfrm>
          <a:prstGeom prst="rect">
            <a:avLst/>
          </a:prstGeom>
          <a:effectLst>
            <a:glow rad="127000">
              <a:schemeClr val="accent1">
                <a:alpha val="21000"/>
              </a:schemeClr>
            </a:glow>
          </a:effectLst>
        </p:spPr>
      </p:pic>
      <p:sp>
        <p:nvSpPr>
          <p:cNvPr id="46" name="TextBox 45">
            <a:extLst>
              <a:ext uri="{FF2B5EF4-FFF2-40B4-BE49-F238E27FC236}">
                <a16:creationId xmlns:a16="http://schemas.microsoft.com/office/drawing/2014/main" id="{96181093-D069-46E3-8EFA-D4EF1E61AB7F}"/>
              </a:ext>
            </a:extLst>
          </p:cNvPr>
          <p:cNvSpPr txBox="1"/>
          <p:nvPr/>
        </p:nvSpPr>
        <p:spPr>
          <a:xfrm>
            <a:off x="690563" y="314325"/>
            <a:ext cx="10808351" cy="677108"/>
          </a:xfrm>
          <a:prstGeom prst="rect">
            <a:avLst/>
          </a:prstGeom>
          <a:noFill/>
        </p:spPr>
        <p:txBody>
          <a:bodyPr wrap="square" lIns="0" tIns="0" rIns="0" bIns="0" rtlCol="0" anchor="t">
            <a:spAutoFit/>
          </a:bodyPr>
          <a:lstStyle/>
          <a:p>
            <a:r>
              <a:rPr lang="en-US" sz="4400" dirty="0" err="1">
                <a:solidFill>
                  <a:schemeClr val="bg1"/>
                </a:solidFill>
                <a:latin typeface="+mj-lt"/>
              </a:rPr>
              <a:t>Gemeente</a:t>
            </a:r>
            <a:r>
              <a:rPr lang="en-US" sz="4400" dirty="0">
                <a:solidFill>
                  <a:schemeClr val="bg1"/>
                </a:solidFill>
                <a:latin typeface="+mj-lt"/>
              </a:rPr>
              <a:t> De </a:t>
            </a:r>
            <a:r>
              <a:rPr lang="en-US" sz="4400" dirty="0" err="1">
                <a:solidFill>
                  <a:schemeClr val="bg1"/>
                </a:solidFill>
                <a:latin typeface="+mj-lt"/>
              </a:rPr>
              <a:t>Bilt</a:t>
            </a:r>
            <a:r>
              <a:rPr lang="en-US" sz="4400" dirty="0">
                <a:solidFill>
                  <a:schemeClr val="bg1"/>
                </a:solidFill>
                <a:latin typeface="+mj-lt"/>
              </a:rPr>
              <a:t> in de </a:t>
            </a:r>
            <a:r>
              <a:rPr lang="en-US" sz="4400" dirty="0" err="1">
                <a:solidFill>
                  <a:schemeClr val="bg1"/>
                </a:solidFill>
                <a:latin typeface="+mj-lt"/>
              </a:rPr>
              <a:t>regio</a:t>
            </a:r>
            <a:r>
              <a:rPr lang="en-US" sz="4400" dirty="0">
                <a:solidFill>
                  <a:schemeClr val="bg1"/>
                </a:solidFill>
                <a:latin typeface="+mj-lt"/>
              </a:rPr>
              <a:t> U16 (2)</a:t>
            </a:r>
            <a:endParaRPr lang="nl-NL" sz="4400" dirty="0">
              <a:solidFill>
                <a:schemeClr val="bg1"/>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12</a:t>
            </a:fld>
            <a:endParaRPr lang="en-US" dirty="0">
              <a:solidFill>
                <a:schemeClr val="bg1"/>
              </a:solidFill>
            </a:endParaRPr>
          </a:p>
        </p:txBody>
      </p:sp>
      <p:sp>
        <p:nvSpPr>
          <p:cNvPr id="8" name="Tekstvak 7">
            <a:extLst>
              <a:ext uri="{FF2B5EF4-FFF2-40B4-BE49-F238E27FC236}">
                <a16:creationId xmlns:a16="http://schemas.microsoft.com/office/drawing/2014/main" id="{E6ACE3C1-22A6-4594-AB70-139467C1FA7A}"/>
              </a:ext>
            </a:extLst>
          </p:cNvPr>
          <p:cNvSpPr txBox="1"/>
          <p:nvPr/>
        </p:nvSpPr>
        <p:spPr>
          <a:xfrm>
            <a:off x="275943" y="1028101"/>
            <a:ext cx="11571814" cy="53860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nl-NL" sz="2800" b="1" dirty="0">
                <a:solidFill>
                  <a:schemeClr val="bg1"/>
                </a:solidFill>
              </a:rPr>
              <a:t>Wat willen wij? </a:t>
            </a:r>
          </a:p>
          <a:p>
            <a:pPr marL="971550" lvl="1" indent="-514350">
              <a:buFont typeface="Courier New" panose="02070309020205020404" pitchFamily="49" charset="0"/>
              <a:buChar char="o"/>
            </a:pPr>
            <a:r>
              <a:rPr lang="nl-NL" sz="2400" dirty="0">
                <a:solidFill>
                  <a:schemeClr val="bg1"/>
                </a:solidFill>
              </a:rPr>
              <a:t>Investeringen in groen en landschap (</a:t>
            </a:r>
            <a:r>
              <a:rPr lang="nl-NL" sz="2400" dirty="0" err="1">
                <a:solidFill>
                  <a:schemeClr val="bg1"/>
                </a:solidFill>
              </a:rPr>
              <a:t>o.a</a:t>
            </a:r>
            <a:r>
              <a:rPr lang="nl-NL" sz="2400" dirty="0">
                <a:solidFill>
                  <a:schemeClr val="bg1"/>
                </a:solidFill>
              </a:rPr>
              <a:t> Waterliniegebied)</a:t>
            </a:r>
          </a:p>
          <a:p>
            <a:pPr marL="971550" lvl="1" indent="-514350">
              <a:buFont typeface="Courier New" panose="02070309020205020404" pitchFamily="49" charset="0"/>
              <a:buChar char="o"/>
            </a:pPr>
            <a:r>
              <a:rPr lang="nl-NL" sz="2400" dirty="0">
                <a:solidFill>
                  <a:schemeClr val="bg1"/>
                </a:solidFill>
              </a:rPr>
              <a:t>Investeren in ons stationsgebied en OV bereikbaarheid </a:t>
            </a:r>
          </a:p>
          <a:p>
            <a:pPr marL="971550" lvl="1" indent="-514350">
              <a:buFont typeface="Courier New" panose="02070309020205020404" pitchFamily="49" charset="0"/>
              <a:buChar char="o"/>
            </a:pPr>
            <a:r>
              <a:rPr lang="nl-NL" sz="2400" dirty="0">
                <a:solidFill>
                  <a:schemeClr val="bg1"/>
                </a:solidFill>
              </a:rPr>
              <a:t>Beperkte woningbouw buiten de rode contour Maartensdijk</a:t>
            </a:r>
          </a:p>
          <a:p>
            <a:pPr marL="971550" lvl="1" indent="-514350">
              <a:buFont typeface="Courier New" panose="02070309020205020404" pitchFamily="49" charset="0"/>
              <a:buChar char="o"/>
            </a:pPr>
            <a:r>
              <a:rPr lang="nl-NL" sz="2400" dirty="0">
                <a:solidFill>
                  <a:schemeClr val="bg1"/>
                </a:solidFill>
              </a:rPr>
              <a:t>Versterken van de kenniseconomie en life-science as </a:t>
            </a:r>
          </a:p>
          <a:p>
            <a:pPr lvl="1"/>
            <a:endParaRPr lang="nl-NL" sz="2400" b="1" dirty="0">
              <a:solidFill>
                <a:schemeClr val="bg1"/>
              </a:solidFill>
            </a:endParaRPr>
          </a:p>
          <a:p>
            <a:r>
              <a:rPr lang="nl-NL" sz="2800" b="1" dirty="0">
                <a:solidFill>
                  <a:schemeClr val="bg1"/>
                </a:solidFill>
              </a:rPr>
              <a:t>Wat is van regionaal belang en willen we daaraan meewerken? </a:t>
            </a:r>
          </a:p>
          <a:p>
            <a:pPr marL="914400" lvl="1" indent="-457200">
              <a:buFont typeface="Courier New" panose="02070309020205020404" pitchFamily="49" charset="0"/>
              <a:buChar char="o"/>
            </a:pPr>
            <a:r>
              <a:rPr lang="nl-NL" sz="2400" dirty="0">
                <a:solidFill>
                  <a:schemeClr val="bg1"/>
                </a:solidFill>
              </a:rPr>
              <a:t>Verlenging trambaan Utrecht CS, USP naar Zeist parallel aan A28 </a:t>
            </a:r>
          </a:p>
          <a:p>
            <a:pPr marL="914400" lvl="1" indent="-457200">
              <a:buFont typeface="Courier New" panose="02070309020205020404" pitchFamily="49" charset="0"/>
              <a:buChar char="o"/>
            </a:pPr>
            <a:r>
              <a:rPr lang="nl-NL" sz="2400" dirty="0">
                <a:solidFill>
                  <a:schemeClr val="bg1"/>
                </a:solidFill>
              </a:rPr>
              <a:t>Directe fietsverbinding USP-Zeist door waardevol ecologisch gebied</a:t>
            </a:r>
          </a:p>
          <a:p>
            <a:pPr marL="914400" lvl="1" indent="-457200">
              <a:buFont typeface="Courier New" panose="02070309020205020404" pitchFamily="49" charset="0"/>
              <a:buChar char="o"/>
            </a:pPr>
            <a:r>
              <a:rPr lang="nl-NL" sz="2400" dirty="0">
                <a:solidFill>
                  <a:schemeClr val="bg1"/>
                </a:solidFill>
              </a:rPr>
              <a:t>Onderzoek P&amp;R en station afslag Maartensdijk</a:t>
            </a:r>
          </a:p>
          <a:p>
            <a:pPr marL="914400" lvl="1" indent="-457200">
              <a:buFont typeface="Courier New" panose="02070309020205020404" pitchFamily="49" charset="0"/>
              <a:buChar char="o"/>
            </a:pPr>
            <a:r>
              <a:rPr lang="nl-NL" sz="2400" dirty="0">
                <a:solidFill>
                  <a:schemeClr val="bg1"/>
                </a:solidFill>
              </a:rPr>
              <a:t>Recreatiepoort Hollandsche Rading </a:t>
            </a:r>
          </a:p>
          <a:p>
            <a:pPr marL="914400" lvl="1" indent="-457200">
              <a:buFont typeface="Courier New" panose="02070309020205020404" pitchFamily="49" charset="0"/>
              <a:buChar char="o"/>
            </a:pPr>
            <a:r>
              <a:rPr lang="nl-NL" sz="2400" dirty="0">
                <a:solidFill>
                  <a:schemeClr val="bg1"/>
                </a:solidFill>
              </a:rPr>
              <a:t>Meer recreatief gebruik Noorderpark </a:t>
            </a:r>
            <a:r>
              <a:rPr lang="nl-NL" sz="2400" dirty="0" err="1">
                <a:solidFill>
                  <a:schemeClr val="bg1"/>
                </a:solidFill>
              </a:rPr>
              <a:t>Ruigenhoek</a:t>
            </a:r>
            <a:endParaRPr lang="nl-NL" sz="2400" dirty="0">
              <a:solidFill>
                <a:schemeClr val="bg1"/>
              </a:solidFill>
            </a:endParaRPr>
          </a:p>
          <a:p>
            <a:pPr lvl="1"/>
            <a:endParaRPr lang="nl-NL" sz="2400" dirty="0">
              <a:solidFill>
                <a:schemeClr val="bg1"/>
              </a:solidFill>
            </a:endParaRPr>
          </a:p>
          <a:p>
            <a:r>
              <a:rPr lang="nl-NL" sz="2400" b="1" dirty="0">
                <a:solidFill>
                  <a:schemeClr val="bg1"/>
                </a:solidFill>
              </a:rPr>
              <a:t>Regionaal Economisch Programma (REP) U16</a:t>
            </a:r>
          </a:p>
        </p:txBody>
      </p:sp>
    </p:spTree>
    <p:extLst>
      <p:ext uri="{BB962C8B-B14F-4D97-AF65-F5344CB8AC3E}">
        <p14:creationId xmlns:p14="http://schemas.microsoft.com/office/powerpoint/2010/main" val="4203384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77863" y="314325"/>
            <a:ext cx="10808351" cy="677108"/>
          </a:xfrm>
          <a:prstGeom prst="rect">
            <a:avLst/>
          </a:prstGeom>
          <a:noFill/>
        </p:spPr>
        <p:txBody>
          <a:bodyPr wrap="square" lIns="0" tIns="0" rIns="0" bIns="0" rtlCol="0" anchor="t">
            <a:spAutoFit/>
          </a:bodyPr>
          <a:lstStyle/>
          <a:p>
            <a:r>
              <a:rPr lang="nl-NL" sz="4400" dirty="0">
                <a:solidFill>
                  <a:schemeClr val="bg1"/>
                </a:solidFill>
                <a:latin typeface="+mj-lt"/>
              </a:rPr>
              <a:t>Kernkwaliteiten gemeente De Bilt </a:t>
            </a: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13</a:t>
            </a:fld>
            <a:endParaRPr lang="en-US" dirty="0">
              <a:solidFill>
                <a:schemeClr val="bg1"/>
              </a:solidFill>
            </a:endParaRPr>
          </a:p>
        </p:txBody>
      </p:sp>
      <p:sp>
        <p:nvSpPr>
          <p:cNvPr id="6" name="Tekstvak 5">
            <a:extLst>
              <a:ext uri="{FF2B5EF4-FFF2-40B4-BE49-F238E27FC236}">
                <a16:creationId xmlns:a16="http://schemas.microsoft.com/office/drawing/2014/main" id="{E6768B93-AEB1-4800-A872-88DF92999AF0}"/>
              </a:ext>
            </a:extLst>
          </p:cNvPr>
          <p:cNvSpPr txBox="1"/>
          <p:nvPr/>
        </p:nvSpPr>
        <p:spPr>
          <a:xfrm>
            <a:off x="275943" y="1028101"/>
            <a:ext cx="11571814" cy="1569660"/>
          </a:xfrm>
          <a:prstGeom prst="rect">
            <a:avLst/>
          </a:prstGeom>
          <a:noFill/>
        </p:spPr>
        <p:txBody>
          <a:bodyPr wrap="square" rtlCol="0">
            <a:spAutoFit/>
          </a:bodyPr>
          <a:lstStyle/>
          <a:p>
            <a:pPr marL="285750" indent="-285750">
              <a:buFont typeface="Courier New" panose="02070309020205020404" pitchFamily="49" charset="0"/>
              <a:buChar char="o"/>
            </a:pPr>
            <a:r>
              <a:rPr lang="nl-NL" sz="2400" dirty="0">
                <a:solidFill>
                  <a:schemeClr val="bg1"/>
                </a:solidFill>
              </a:rPr>
              <a:t>Historische landschappen</a:t>
            </a:r>
          </a:p>
          <a:p>
            <a:pPr marL="285750" indent="-285750">
              <a:buFont typeface="Courier New" panose="02070309020205020404" pitchFamily="49" charset="0"/>
              <a:buChar char="o"/>
            </a:pPr>
            <a:r>
              <a:rPr lang="nl-NL" sz="2400" dirty="0">
                <a:solidFill>
                  <a:schemeClr val="bg1"/>
                </a:solidFill>
              </a:rPr>
              <a:t>Prettige, groene en sociale leefomgeving</a:t>
            </a:r>
          </a:p>
          <a:p>
            <a:pPr marL="285750" indent="-285750">
              <a:buFont typeface="Courier New" panose="02070309020205020404" pitchFamily="49" charset="0"/>
              <a:buChar char="o"/>
            </a:pPr>
            <a:r>
              <a:rPr lang="nl-NL" sz="2400" dirty="0">
                <a:solidFill>
                  <a:schemeClr val="bg1"/>
                </a:solidFill>
              </a:rPr>
              <a:t>Centrale ligging in de metropoolregio Utrecht</a:t>
            </a:r>
          </a:p>
          <a:p>
            <a:pPr marL="285750" indent="-285750">
              <a:buFont typeface="Courier New" panose="02070309020205020404" pitchFamily="49" charset="0"/>
              <a:buChar char="o"/>
            </a:pPr>
            <a:r>
              <a:rPr lang="nl-NL" sz="2400" dirty="0">
                <a:solidFill>
                  <a:schemeClr val="bg1"/>
                </a:solidFill>
              </a:rPr>
              <a:t>Hoogwaardige kenniseconomie </a:t>
            </a:r>
          </a:p>
        </p:txBody>
      </p:sp>
      <p:pic>
        <p:nvPicPr>
          <p:cNvPr id="9" name="Afbeelding 8" descr="Afbeelding met tekst&#10;&#10;Automatisch gegenereerde beschrijving">
            <a:extLst>
              <a:ext uri="{FF2B5EF4-FFF2-40B4-BE49-F238E27FC236}">
                <a16:creationId xmlns:a16="http://schemas.microsoft.com/office/drawing/2014/main" id="{19A565B6-801B-414C-BFEB-EF2825137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A4EC3605-CCFA-43BE-BDC7-A1E47B97A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pic>
        <p:nvPicPr>
          <p:cNvPr id="4" name="Afbeelding 3" descr="Afbeelding met gras, buiten, weg, baksteen&#10;&#10;Automatisch gegenereerde beschrijving">
            <a:extLst>
              <a:ext uri="{FF2B5EF4-FFF2-40B4-BE49-F238E27FC236}">
                <a16:creationId xmlns:a16="http://schemas.microsoft.com/office/drawing/2014/main" id="{DE7E002D-A785-4A90-803C-911864F94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6251" y="1096791"/>
            <a:ext cx="3907810" cy="2605206"/>
          </a:xfrm>
          <a:prstGeom prst="rect">
            <a:avLst/>
          </a:prstGeom>
        </p:spPr>
      </p:pic>
      <p:pic>
        <p:nvPicPr>
          <p:cNvPr id="11" name="Afbeelding 10" descr="Afbeelding met gras, koe, lucht, boom&#10;&#10;Automatisch gegenereerde beschrijving">
            <a:extLst>
              <a:ext uri="{FF2B5EF4-FFF2-40B4-BE49-F238E27FC236}">
                <a16:creationId xmlns:a16="http://schemas.microsoft.com/office/drawing/2014/main" id="{72FA72F7-AA7E-4F27-BD13-76C6187F1D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6197" y="2805313"/>
            <a:ext cx="2880360" cy="1920240"/>
          </a:xfrm>
          <a:prstGeom prst="rect">
            <a:avLst/>
          </a:prstGeom>
        </p:spPr>
      </p:pic>
      <p:pic>
        <p:nvPicPr>
          <p:cNvPr id="13" name="Afbeelding 12" descr="Afbeelding met boom, buiten, natuur, bos&#10;&#10;Automatisch gegenereerde beschrijving">
            <a:extLst>
              <a:ext uri="{FF2B5EF4-FFF2-40B4-BE49-F238E27FC236}">
                <a16:creationId xmlns:a16="http://schemas.microsoft.com/office/drawing/2014/main" id="{9EA1732A-8B82-45E1-BC4C-0DD56ACD26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5087" y="3301183"/>
            <a:ext cx="3104139" cy="2070917"/>
          </a:xfrm>
          <a:prstGeom prst="rect">
            <a:avLst/>
          </a:prstGeom>
        </p:spPr>
      </p:pic>
      <p:pic>
        <p:nvPicPr>
          <p:cNvPr id="15" name="Afbeelding 14" descr="Afbeelding met boom, buiten, persoon, mensen&#10;&#10;Automatisch gegenereerde beschrijving">
            <a:extLst>
              <a:ext uri="{FF2B5EF4-FFF2-40B4-BE49-F238E27FC236}">
                <a16:creationId xmlns:a16="http://schemas.microsoft.com/office/drawing/2014/main" id="{48DCD6F9-6EE7-4587-B398-DF0075A7C1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4866" y="4915442"/>
            <a:ext cx="3251403" cy="1828914"/>
          </a:xfrm>
          <a:prstGeom prst="rect">
            <a:avLst/>
          </a:prstGeom>
        </p:spPr>
      </p:pic>
      <p:pic>
        <p:nvPicPr>
          <p:cNvPr id="17" name="Afbeelding 16" descr="Afbeelding met gras, buiten, gebouw&#10;&#10;Automatisch gegenereerde beschrijving">
            <a:extLst>
              <a:ext uri="{FF2B5EF4-FFF2-40B4-BE49-F238E27FC236}">
                <a16:creationId xmlns:a16="http://schemas.microsoft.com/office/drawing/2014/main" id="{813556D4-C6EF-4156-9BAB-40433B2DF7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77237" y="3375655"/>
            <a:ext cx="3185160" cy="2316480"/>
          </a:xfrm>
          <a:prstGeom prst="rect">
            <a:avLst/>
          </a:prstGeom>
        </p:spPr>
      </p:pic>
      <p:pic>
        <p:nvPicPr>
          <p:cNvPr id="19" name="Afbeelding 18" descr="Afbeelding met boom, buiten, water, meer&#10;&#10;Automatisch gegenereerde beschrijving">
            <a:extLst>
              <a:ext uri="{FF2B5EF4-FFF2-40B4-BE49-F238E27FC236}">
                <a16:creationId xmlns:a16="http://schemas.microsoft.com/office/drawing/2014/main" id="{0E7B5BA8-6BA2-48A0-8C5B-35F466D130C1}"/>
              </a:ext>
            </a:extLst>
          </p:cNvPr>
          <p:cNvPicPr>
            <a:picLocks noChangeAspect="1"/>
          </p:cNvPicPr>
          <p:nvPr/>
        </p:nvPicPr>
        <p:blipFill rotWithShape="1">
          <a:blip r:embed="rId9">
            <a:extLst>
              <a:ext uri="{28A0092B-C50C-407E-A947-70E740481C1C}">
                <a14:useLocalDpi xmlns:a14="http://schemas.microsoft.com/office/drawing/2010/main" val="0"/>
              </a:ext>
            </a:extLst>
          </a:blip>
          <a:srcRect b="10972"/>
          <a:stretch/>
        </p:blipFill>
        <p:spPr>
          <a:xfrm>
            <a:off x="1259880" y="5116122"/>
            <a:ext cx="2438553" cy="1628234"/>
          </a:xfrm>
          <a:prstGeom prst="rect">
            <a:avLst/>
          </a:prstGeom>
        </p:spPr>
      </p:pic>
    </p:spTree>
    <p:extLst>
      <p:ext uri="{BB962C8B-B14F-4D97-AF65-F5344CB8AC3E}">
        <p14:creationId xmlns:p14="http://schemas.microsoft.com/office/powerpoint/2010/main" val="1167015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14</a:t>
            </a:fld>
            <a:endParaRPr lang="en-US" dirty="0">
              <a:solidFill>
                <a:schemeClr val="bg1"/>
              </a:solidFill>
            </a:endParaRPr>
          </a:p>
        </p:txBody>
      </p:sp>
      <p:sp>
        <p:nvSpPr>
          <p:cNvPr id="7" name="Tekstvak 6">
            <a:extLst>
              <a:ext uri="{FF2B5EF4-FFF2-40B4-BE49-F238E27FC236}">
                <a16:creationId xmlns:a16="http://schemas.microsoft.com/office/drawing/2014/main" id="{48E86180-5B63-488F-99ED-1146FB5CF88C}"/>
              </a:ext>
            </a:extLst>
          </p:cNvPr>
          <p:cNvSpPr txBox="1"/>
          <p:nvPr/>
        </p:nvSpPr>
        <p:spPr>
          <a:xfrm>
            <a:off x="295101" y="961652"/>
            <a:ext cx="10631979" cy="3785652"/>
          </a:xfrm>
          <a:prstGeom prst="rect">
            <a:avLst/>
          </a:prstGeom>
          <a:noFill/>
        </p:spPr>
        <p:txBody>
          <a:bodyPr wrap="square" rtlCol="0">
            <a:spAutoFit/>
          </a:bodyPr>
          <a:lstStyle/>
          <a:p>
            <a:pPr marL="457200" indent="-457200">
              <a:buFont typeface="+mj-lt"/>
              <a:buAutoNum type="arabicPeriod"/>
            </a:pPr>
            <a:r>
              <a:rPr lang="nl-NL" sz="2400" dirty="0">
                <a:solidFill>
                  <a:schemeClr val="bg1"/>
                </a:solidFill>
              </a:rPr>
              <a:t>Welke van de kernkwaliteiten vindt u het beste passen bij gemeente De Bilt?</a:t>
            </a:r>
          </a:p>
          <a:p>
            <a:pPr marL="742950" lvl="1" indent="-285750">
              <a:buFont typeface="Courier New" panose="02070309020205020404" pitchFamily="49" charset="0"/>
              <a:buChar char="o"/>
            </a:pPr>
            <a:r>
              <a:rPr lang="nl-NL" sz="2000" dirty="0">
                <a:solidFill>
                  <a:schemeClr val="bg1"/>
                </a:solidFill>
              </a:rPr>
              <a:t>Historische landschappen</a:t>
            </a:r>
          </a:p>
          <a:p>
            <a:pPr marL="742950" lvl="1" indent="-285750">
              <a:buFont typeface="Courier New" panose="02070309020205020404" pitchFamily="49" charset="0"/>
              <a:buChar char="o"/>
            </a:pPr>
            <a:r>
              <a:rPr lang="nl-NL" sz="2000" dirty="0">
                <a:solidFill>
                  <a:schemeClr val="bg1"/>
                </a:solidFill>
              </a:rPr>
              <a:t>Centrale ligging in de metropoolregio Utrecht</a:t>
            </a:r>
          </a:p>
          <a:p>
            <a:pPr marL="742950" lvl="1" indent="-285750">
              <a:buFont typeface="Courier New" panose="02070309020205020404" pitchFamily="49" charset="0"/>
              <a:buChar char="o"/>
            </a:pPr>
            <a:r>
              <a:rPr lang="nl-NL" sz="2000" dirty="0">
                <a:solidFill>
                  <a:schemeClr val="bg1"/>
                </a:solidFill>
              </a:rPr>
              <a:t>Prettige, groene en sociale leefomgeving</a:t>
            </a:r>
          </a:p>
          <a:p>
            <a:pPr marL="742950" lvl="1" indent="-285750">
              <a:buFont typeface="Courier New" panose="02070309020205020404" pitchFamily="49" charset="0"/>
              <a:buChar char="o"/>
            </a:pPr>
            <a:r>
              <a:rPr lang="nl-NL" sz="2000" dirty="0">
                <a:solidFill>
                  <a:schemeClr val="bg1"/>
                </a:solidFill>
              </a:rPr>
              <a:t>Hoogwaardige kenniseconomie</a:t>
            </a:r>
          </a:p>
          <a:p>
            <a:pPr marL="742950" lvl="1" indent="-285750">
              <a:buFont typeface="Courier New" panose="02070309020205020404" pitchFamily="49" charset="0"/>
              <a:buChar char="o"/>
            </a:pPr>
            <a:r>
              <a:rPr lang="nl-NL" sz="2000" dirty="0">
                <a:solidFill>
                  <a:schemeClr val="bg1"/>
                </a:solidFill>
              </a:rPr>
              <a:t>Overig, namelijk ……… </a:t>
            </a:r>
          </a:p>
          <a:p>
            <a:pPr lvl="1"/>
            <a:endParaRPr lang="nl-NL" sz="2000" dirty="0">
              <a:solidFill>
                <a:schemeClr val="bg1"/>
              </a:solidFill>
            </a:endParaRPr>
          </a:p>
          <a:p>
            <a:pPr marL="457200" indent="-457200">
              <a:buFont typeface="+mj-lt"/>
              <a:buAutoNum type="arabicPeriod"/>
            </a:pPr>
            <a:r>
              <a:rPr lang="nl-NL" sz="2400" dirty="0">
                <a:solidFill>
                  <a:schemeClr val="bg1"/>
                </a:solidFill>
              </a:rPr>
              <a:t>Waarin onderscheidt uw kern zich van de rest van gemeente De Bilt? </a:t>
            </a:r>
          </a:p>
          <a:p>
            <a:pPr marL="457200" indent="-457200">
              <a:buFont typeface="+mj-lt"/>
              <a:buAutoNum type="arabicPeriod"/>
            </a:pPr>
            <a:endParaRPr lang="nl-NL" sz="2400" dirty="0">
              <a:solidFill>
                <a:schemeClr val="bg1"/>
              </a:solidFill>
            </a:endParaRPr>
          </a:p>
          <a:p>
            <a:pPr marL="457200" indent="-457200">
              <a:buFont typeface="+mj-lt"/>
              <a:buAutoNum type="arabicPeriod"/>
            </a:pPr>
            <a:r>
              <a:rPr lang="nl-NL" sz="2400" dirty="0">
                <a:solidFill>
                  <a:schemeClr val="bg1"/>
                </a:solidFill>
              </a:rPr>
              <a:t>Welke kernkwaliteiten zou u willen toevoegen aan de gemeente De Bilt richting 2040? </a:t>
            </a:r>
          </a:p>
        </p:txBody>
      </p:sp>
      <p:sp>
        <p:nvSpPr>
          <p:cNvPr id="6" name="Tekstvak 5">
            <a:extLst>
              <a:ext uri="{FF2B5EF4-FFF2-40B4-BE49-F238E27FC236}">
                <a16:creationId xmlns:a16="http://schemas.microsoft.com/office/drawing/2014/main" id="{61265AC1-E14A-4D6E-B32D-1EBDE759589C}"/>
              </a:ext>
            </a:extLst>
          </p:cNvPr>
          <p:cNvSpPr txBox="1"/>
          <p:nvPr/>
        </p:nvSpPr>
        <p:spPr>
          <a:xfrm>
            <a:off x="195351" y="202540"/>
            <a:ext cx="8900763" cy="584775"/>
          </a:xfrm>
          <a:prstGeom prst="rect">
            <a:avLst/>
          </a:prstGeom>
          <a:noFill/>
        </p:spPr>
        <p:txBody>
          <a:bodyPr wrap="square" rtlCol="0">
            <a:spAutoFit/>
          </a:bodyPr>
          <a:lstStyle/>
          <a:p>
            <a:r>
              <a:rPr lang="en-US" sz="3200" b="1" dirty="0" err="1">
                <a:solidFill>
                  <a:schemeClr val="bg1"/>
                </a:solidFill>
              </a:rPr>
              <a:t>Samen</a:t>
            </a:r>
            <a:r>
              <a:rPr lang="en-US" sz="3200" b="1" dirty="0">
                <a:solidFill>
                  <a:schemeClr val="bg1"/>
                </a:solidFill>
              </a:rPr>
              <a:t> </a:t>
            </a:r>
            <a:r>
              <a:rPr lang="en-US" sz="3200" b="1" dirty="0" err="1">
                <a:solidFill>
                  <a:schemeClr val="bg1"/>
                </a:solidFill>
              </a:rPr>
              <a:t>werken</a:t>
            </a:r>
            <a:r>
              <a:rPr lang="en-US" sz="3200" b="1" dirty="0">
                <a:solidFill>
                  <a:schemeClr val="bg1"/>
                </a:solidFill>
              </a:rPr>
              <a:t> </a:t>
            </a:r>
            <a:r>
              <a:rPr lang="en-US" sz="3200" b="1" dirty="0" err="1">
                <a:solidFill>
                  <a:schemeClr val="bg1"/>
                </a:solidFill>
              </a:rPr>
              <a:t>aan</a:t>
            </a:r>
            <a:r>
              <a:rPr lang="en-US" sz="3200" b="1" dirty="0">
                <a:solidFill>
                  <a:schemeClr val="bg1"/>
                </a:solidFill>
              </a:rPr>
              <a:t> de omgevingsvisie – </a:t>
            </a:r>
            <a:r>
              <a:rPr lang="en-US" sz="3200" b="1" dirty="0" err="1">
                <a:solidFill>
                  <a:schemeClr val="bg1"/>
                </a:solidFill>
              </a:rPr>
              <a:t>mentimeter</a:t>
            </a:r>
            <a:r>
              <a:rPr lang="en-US" sz="3200" b="1" dirty="0">
                <a:solidFill>
                  <a:schemeClr val="bg1"/>
                </a:solidFill>
              </a:rPr>
              <a:t>  </a:t>
            </a:r>
            <a:endParaRPr lang="nl-NL" sz="2800" dirty="0">
              <a:solidFill>
                <a:schemeClr val="bg1"/>
              </a:solidFill>
            </a:endParaRPr>
          </a:p>
        </p:txBody>
      </p:sp>
      <p:pic>
        <p:nvPicPr>
          <p:cNvPr id="8" name="Afbeelding 7" descr="Afbeelding met tekst&#10;&#10;Automatisch gegenereerde beschrijving">
            <a:extLst>
              <a:ext uri="{FF2B5EF4-FFF2-40B4-BE49-F238E27FC236}">
                <a16:creationId xmlns:a16="http://schemas.microsoft.com/office/drawing/2014/main" id="{25B30BE9-BF87-4348-9B68-013198577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9" name="Afbeelding 8" descr="Afbeelding met tekening, bord&#10;&#10;Automatisch gegenereerde beschrijving">
            <a:extLst>
              <a:ext uri="{FF2B5EF4-FFF2-40B4-BE49-F238E27FC236}">
                <a16:creationId xmlns:a16="http://schemas.microsoft.com/office/drawing/2014/main" id="{847B293E-E78B-42D8-857B-D90FBD5E52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871461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90563" y="314325"/>
            <a:ext cx="10808351" cy="677108"/>
          </a:xfrm>
          <a:prstGeom prst="rect">
            <a:avLst/>
          </a:prstGeom>
          <a:noFill/>
        </p:spPr>
        <p:txBody>
          <a:bodyPr wrap="square" lIns="0" tIns="0" rIns="0" bIns="0" rtlCol="0" anchor="t">
            <a:spAutoFit/>
          </a:bodyPr>
          <a:lstStyle/>
          <a:p>
            <a:r>
              <a:rPr lang="nl-NL" sz="4400" dirty="0">
                <a:solidFill>
                  <a:schemeClr val="bg1"/>
                </a:solidFill>
                <a:latin typeface="+mj-lt"/>
              </a:rPr>
              <a:t>Majeure vraagstukken </a:t>
            </a: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15</a:t>
            </a:fld>
            <a:endParaRPr lang="en-US" dirty="0">
              <a:solidFill>
                <a:schemeClr val="bg1"/>
              </a:solidFill>
            </a:endParaRPr>
          </a:p>
        </p:txBody>
      </p:sp>
      <p:sp>
        <p:nvSpPr>
          <p:cNvPr id="6" name="Tekstvak 5">
            <a:extLst>
              <a:ext uri="{FF2B5EF4-FFF2-40B4-BE49-F238E27FC236}">
                <a16:creationId xmlns:a16="http://schemas.microsoft.com/office/drawing/2014/main" id="{E6768B93-AEB1-4800-A872-88DF92999AF0}"/>
              </a:ext>
            </a:extLst>
          </p:cNvPr>
          <p:cNvSpPr txBox="1"/>
          <p:nvPr/>
        </p:nvSpPr>
        <p:spPr>
          <a:xfrm>
            <a:off x="275943" y="1028101"/>
            <a:ext cx="11571814" cy="4893647"/>
          </a:xfrm>
          <a:prstGeom prst="rect">
            <a:avLst/>
          </a:prstGeom>
          <a:noFill/>
        </p:spPr>
        <p:txBody>
          <a:bodyPr wrap="square" rtlCol="0">
            <a:spAutoFit/>
          </a:bodyPr>
          <a:lstStyle/>
          <a:p>
            <a:pPr marL="457200" indent="-457200">
              <a:buFont typeface="+mj-lt"/>
              <a:buAutoNum type="arabicPeriod"/>
            </a:pPr>
            <a:r>
              <a:rPr lang="nl-NL" sz="2400" dirty="0">
                <a:solidFill>
                  <a:schemeClr val="bg1"/>
                </a:solidFill>
              </a:rPr>
              <a:t>Kwaliteitsniveau milieu, gezondheid en veiligheid</a:t>
            </a:r>
          </a:p>
          <a:p>
            <a:pPr marL="457200" indent="-457200">
              <a:buFont typeface="+mj-lt"/>
              <a:buAutoNum type="arabicPeriod"/>
            </a:pPr>
            <a:r>
              <a:rPr lang="nl-NL" sz="2400" dirty="0">
                <a:solidFill>
                  <a:schemeClr val="bg1"/>
                </a:solidFill>
              </a:rPr>
              <a:t>Duurzaamheid</a:t>
            </a:r>
          </a:p>
          <a:p>
            <a:pPr marL="457200" indent="-457200">
              <a:buFont typeface="+mj-lt"/>
              <a:buAutoNum type="arabicPeriod"/>
            </a:pPr>
            <a:r>
              <a:rPr lang="nl-NL" sz="2400" dirty="0">
                <a:solidFill>
                  <a:schemeClr val="bg1"/>
                </a:solidFill>
              </a:rPr>
              <a:t>Landschap en cultuurhistorie</a:t>
            </a:r>
          </a:p>
          <a:p>
            <a:pPr marL="457200" indent="-457200">
              <a:buFont typeface="+mj-lt"/>
              <a:buAutoNum type="arabicPeriod"/>
            </a:pPr>
            <a:r>
              <a:rPr lang="nl-NL" sz="2400" dirty="0">
                <a:solidFill>
                  <a:schemeClr val="bg1"/>
                </a:solidFill>
              </a:rPr>
              <a:t>Landbouw </a:t>
            </a:r>
          </a:p>
          <a:p>
            <a:pPr marL="457200" indent="-457200">
              <a:buFont typeface="+mj-lt"/>
              <a:buAutoNum type="arabicPeriod"/>
            </a:pPr>
            <a:r>
              <a:rPr lang="nl-NL" sz="2400" dirty="0">
                <a:solidFill>
                  <a:schemeClr val="bg1"/>
                </a:solidFill>
              </a:rPr>
              <a:t>Biodiversiteit </a:t>
            </a:r>
          </a:p>
          <a:p>
            <a:pPr marL="457200" indent="-457200">
              <a:buFont typeface="+mj-lt"/>
              <a:buAutoNum type="arabicPeriod"/>
            </a:pPr>
            <a:r>
              <a:rPr lang="nl-NL" sz="2400" dirty="0">
                <a:solidFill>
                  <a:schemeClr val="bg1"/>
                </a:solidFill>
              </a:rPr>
              <a:t>Woningbouw</a:t>
            </a:r>
          </a:p>
          <a:p>
            <a:pPr marL="457200" indent="-457200">
              <a:buFont typeface="+mj-lt"/>
              <a:buAutoNum type="arabicPeriod"/>
            </a:pPr>
            <a:r>
              <a:rPr lang="nl-NL" sz="2400" dirty="0">
                <a:solidFill>
                  <a:schemeClr val="bg1"/>
                </a:solidFill>
              </a:rPr>
              <a:t>Economie</a:t>
            </a:r>
          </a:p>
          <a:p>
            <a:pPr marL="457200" indent="-457200">
              <a:buFont typeface="+mj-lt"/>
              <a:buAutoNum type="arabicPeriod"/>
            </a:pPr>
            <a:r>
              <a:rPr lang="nl-NL" sz="2400" dirty="0">
                <a:solidFill>
                  <a:schemeClr val="bg1"/>
                </a:solidFill>
              </a:rPr>
              <a:t>Voorzieningen</a:t>
            </a:r>
          </a:p>
          <a:p>
            <a:pPr marL="457200" indent="-457200">
              <a:buFont typeface="+mj-lt"/>
              <a:buAutoNum type="arabicPeriod"/>
            </a:pPr>
            <a:r>
              <a:rPr lang="nl-NL" sz="2400" dirty="0">
                <a:solidFill>
                  <a:schemeClr val="bg1"/>
                </a:solidFill>
              </a:rPr>
              <a:t>Sociaal domein</a:t>
            </a:r>
          </a:p>
          <a:p>
            <a:pPr marL="457200" indent="-457200">
              <a:buFont typeface="+mj-lt"/>
              <a:buAutoNum type="arabicPeriod"/>
            </a:pPr>
            <a:r>
              <a:rPr lang="nl-NL" sz="2400" dirty="0">
                <a:solidFill>
                  <a:schemeClr val="bg1"/>
                </a:solidFill>
              </a:rPr>
              <a:t>Bereikbaarheid </a:t>
            </a:r>
          </a:p>
          <a:p>
            <a:pPr marL="457200" indent="-457200">
              <a:buFont typeface="+mj-lt"/>
              <a:buAutoNum type="arabicPeriod"/>
            </a:pPr>
            <a:r>
              <a:rPr lang="nl-NL" sz="2400" dirty="0">
                <a:solidFill>
                  <a:schemeClr val="bg1"/>
                </a:solidFill>
              </a:rPr>
              <a:t>Klimaatadaptatie</a:t>
            </a:r>
          </a:p>
          <a:p>
            <a:pPr marL="457200" indent="-457200">
              <a:buFont typeface="+mj-lt"/>
              <a:buAutoNum type="arabicPeriod"/>
            </a:pPr>
            <a:r>
              <a:rPr lang="nl-NL" sz="2400" dirty="0">
                <a:solidFill>
                  <a:schemeClr val="bg1"/>
                </a:solidFill>
              </a:rPr>
              <a:t>Regionale Energie Strategie (RES)</a:t>
            </a:r>
          </a:p>
          <a:p>
            <a:pPr marL="285750" indent="-285750">
              <a:buFont typeface="Courier New" panose="02070309020205020404" pitchFamily="49" charset="0"/>
              <a:buChar char="o"/>
            </a:pPr>
            <a:endParaRPr lang="nl-NL" sz="2400" dirty="0">
              <a:solidFill>
                <a:schemeClr val="bg1"/>
              </a:solidFill>
            </a:endParaRPr>
          </a:p>
        </p:txBody>
      </p:sp>
      <p:pic>
        <p:nvPicPr>
          <p:cNvPr id="9" name="Afbeelding 8" descr="Afbeelding met tekst&#10;&#10;Automatisch gegenereerde beschrijving">
            <a:extLst>
              <a:ext uri="{FF2B5EF4-FFF2-40B4-BE49-F238E27FC236}">
                <a16:creationId xmlns:a16="http://schemas.microsoft.com/office/drawing/2014/main" id="{4DC44409-08E6-4569-AC2A-4E8A17D558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707DA99A-CC66-41FD-B8D5-186001797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346099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16</a:t>
            </a:fld>
            <a:endParaRPr lang="en-US" dirty="0">
              <a:solidFill>
                <a:schemeClr val="bg1"/>
              </a:solidFill>
            </a:endParaRPr>
          </a:p>
        </p:txBody>
      </p:sp>
      <p:sp>
        <p:nvSpPr>
          <p:cNvPr id="3" name="TextBox 45">
            <a:extLst>
              <a:ext uri="{FF2B5EF4-FFF2-40B4-BE49-F238E27FC236}">
                <a16:creationId xmlns:a16="http://schemas.microsoft.com/office/drawing/2014/main" id="{EFBA09CF-BDB2-4819-8586-7BBE90B2FE84}"/>
              </a:ext>
            </a:extLst>
          </p:cNvPr>
          <p:cNvSpPr txBox="1"/>
          <p:nvPr/>
        </p:nvSpPr>
        <p:spPr>
          <a:xfrm>
            <a:off x="690563" y="314325"/>
            <a:ext cx="10808351" cy="677108"/>
          </a:xfrm>
          <a:prstGeom prst="rect">
            <a:avLst/>
          </a:prstGeom>
          <a:noFill/>
        </p:spPr>
        <p:txBody>
          <a:bodyPr wrap="square" lIns="0" tIns="0" rIns="0" bIns="0" rtlCol="0" anchor="t">
            <a:spAutoFit/>
          </a:bodyPr>
          <a:lstStyle/>
          <a:p>
            <a:r>
              <a:rPr lang="nl-NL" sz="4400" dirty="0">
                <a:solidFill>
                  <a:schemeClr val="bg1"/>
                </a:solidFill>
                <a:latin typeface="+mj-lt"/>
              </a:rPr>
              <a:t>Uiteen in ‘</a:t>
            </a:r>
            <a:r>
              <a:rPr lang="nl-NL" sz="4400" dirty="0" err="1">
                <a:solidFill>
                  <a:schemeClr val="bg1"/>
                </a:solidFill>
                <a:latin typeface="+mj-lt"/>
              </a:rPr>
              <a:t>Breakoutrooms</a:t>
            </a:r>
            <a:r>
              <a:rPr lang="nl-NL" sz="4400" dirty="0">
                <a:solidFill>
                  <a:schemeClr val="bg1"/>
                </a:solidFill>
                <a:latin typeface="+mj-lt"/>
              </a:rPr>
              <a:t>’ </a:t>
            </a:r>
          </a:p>
        </p:txBody>
      </p:sp>
      <p:sp>
        <p:nvSpPr>
          <p:cNvPr id="4" name="Tekstvak 3">
            <a:extLst>
              <a:ext uri="{FF2B5EF4-FFF2-40B4-BE49-F238E27FC236}">
                <a16:creationId xmlns:a16="http://schemas.microsoft.com/office/drawing/2014/main" id="{77FEF3B6-4FDB-43BE-B71A-8CAB4CB87B79}"/>
              </a:ext>
            </a:extLst>
          </p:cNvPr>
          <p:cNvSpPr txBox="1"/>
          <p:nvPr/>
        </p:nvSpPr>
        <p:spPr>
          <a:xfrm>
            <a:off x="855858" y="1151986"/>
            <a:ext cx="6835438" cy="4370427"/>
          </a:xfrm>
          <a:prstGeom prst="rect">
            <a:avLst/>
          </a:prstGeom>
          <a:noFill/>
        </p:spPr>
        <p:txBody>
          <a:bodyPr wrap="square" rtlCol="0">
            <a:spAutoFit/>
          </a:bodyPr>
          <a:lstStyle/>
          <a:p>
            <a:pPr marL="342900" indent="-342900">
              <a:buFont typeface="Courier New" panose="02070309020205020404" pitchFamily="49" charset="0"/>
              <a:buChar char="o"/>
            </a:pPr>
            <a:r>
              <a:rPr lang="nl-NL" sz="2000" b="1" dirty="0">
                <a:solidFill>
                  <a:schemeClr val="bg1"/>
                </a:solidFill>
              </a:rPr>
              <a:t>Themacluster 1 </a:t>
            </a:r>
            <a:endParaRPr lang="nl-NL" sz="1400" b="1" dirty="0">
              <a:solidFill>
                <a:schemeClr val="bg1"/>
              </a:solidFill>
            </a:endParaRPr>
          </a:p>
          <a:p>
            <a:pPr marL="800100" lvl="1" indent="-342900">
              <a:buFont typeface="Courier New" panose="02070309020205020404" pitchFamily="49" charset="0"/>
              <a:buChar char="o"/>
            </a:pPr>
            <a:r>
              <a:rPr lang="nl-NL" sz="2000" dirty="0">
                <a:solidFill>
                  <a:schemeClr val="bg1"/>
                </a:solidFill>
              </a:rPr>
              <a:t>Bodem, water en klimaatadaptatie </a:t>
            </a:r>
          </a:p>
          <a:p>
            <a:pPr marL="800100" lvl="1" indent="-342900">
              <a:buFont typeface="Courier New" panose="02070309020205020404" pitchFamily="49" charset="0"/>
              <a:buChar char="o"/>
            </a:pPr>
            <a:r>
              <a:rPr lang="nl-NL" sz="2000" dirty="0">
                <a:solidFill>
                  <a:schemeClr val="bg1"/>
                </a:solidFill>
              </a:rPr>
              <a:t>Natuur, groen en biodiversiteit</a:t>
            </a:r>
          </a:p>
          <a:p>
            <a:pPr marL="342900" indent="-342900">
              <a:buFont typeface="Courier New" panose="02070309020205020404" pitchFamily="49" charset="0"/>
              <a:buChar char="o"/>
            </a:pPr>
            <a:r>
              <a:rPr lang="nl-NL" sz="2000" b="1" dirty="0">
                <a:solidFill>
                  <a:schemeClr val="bg1"/>
                </a:solidFill>
              </a:rPr>
              <a:t>Themacluster 2 </a:t>
            </a:r>
          </a:p>
          <a:p>
            <a:pPr marL="800100" lvl="1" indent="-342900">
              <a:buFont typeface="Courier New" panose="02070309020205020404" pitchFamily="49" charset="0"/>
              <a:buChar char="o"/>
            </a:pPr>
            <a:r>
              <a:rPr lang="nl-NL" sz="2000" dirty="0">
                <a:solidFill>
                  <a:schemeClr val="bg1"/>
                </a:solidFill>
              </a:rPr>
              <a:t>Landschap, archeologie en cultuurhistorie </a:t>
            </a:r>
          </a:p>
          <a:p>
            <a:pPr marL="800100" lvl="1" indent="-342900">
              <a:buFont typeface="Courier New" panose="02070309020205020404" pitchFamily="49" charset="0"/>
              <a:buChar char="o"/>
            </a:pPr>
            <a:r>
              <a:rPr lang="nl-NL" sz="2000" dirty="0">
                <a:solidFill>
                  <a:schemeClr val="bg1"/>
                </a:solidFill>
              </a:rPr>
              <a:t>Vrije tijd </a:t>
            </a:r>
          </a:p>
          <a:p>
            <a:pPr marL="800100" lvl="1" indent="-342900">
              <a:buFont typeface="Courier New" panose="02070309020205020404" pitchFamily="49" charset="0"/>
              <a:buChar char="o"/>
            </a:pPr>
            <a:r>
              <a:rPr lang="nl-NL" sz="2000" dirty="0">
                <a:solidFill>
                  <a:schemeClr val="bg1"/>
                </a:solidFill>
              </a:rPr>
              <a:t>Energie </a:t>
            </a:r>
            <a:endParaRPr lang="nl-NL" sz="2000" b="1" dirty="0">
              <a:solidFill>
                <a:schemeClr val="bg1"/>
              </a:solidFill>
            </a:endParaRPr>
          </a:p>
          <a:p>
            <a:pPr marL="342900" indent="-342900">
              <a:buFont typeface="Courier New" panose="02070309020205020404" pitchFamily="49" charset="0"/>
              <a:buChar char="o"/>
            </a:pPr>
            <a:r>
              <a:rPr lang="nl-NL" sz="2000" b="1" dirty="0">
                <a:solidFill>
                  <a:schemeClr val="bg1"/>
                </a:solidFill>
              </a:rPr>
              <a:t>Themacluster 3 </a:t>
            </a:r>
            <a:endParaRPr lang="nl-NL" sz="1400" b="1" dirty="0">
              <a:solidFill>
                <a:schemeClr val="bg1"/>
              </a:solidFill>
            </a:endParaRPr>
          </a:p>
          <a:p>
            <a:pPr marL="800100" lvl="1" indent="-342900">
              <a:buFont typeface="Courier New" panose="02070309020205020404" pitchFamily="49" charset="0"/>
              <a:buChar char="o"/>
            </a:pPr>
            <a:r>
              <a:rPr lang="nl-NL" sz="2000" dirty="0">
                <a:solidFill>
                  <a:schemeClr val="bg1"/>
                </a:solidFill>
              </a:rPr>
              <a:t>Mobiliteit en bereikbaarheid</a:t>
            </a:r>
          </a:p>
          <a:p>
            <a:pPr marL="800100" lvl="1" indent="-342900">
              <a:buFont typeface="Courier New" panose="02070309020205020404" pitchFamily="49" charset="0"/>
              <a:buChar char="o"/>
            </a:pPr>
            <a:r>
              <a:rPr lang="nl-NL" sz="2000" dirty="0">
                <a:solidFill>
                  <a:schemeClr val="bg1"/>
                </a:solidFill>
              </a:rPr>
              <a:t>Economie en werkgelegenheid</a:t>
            </a:r>
            <a:endParaRPr lang="nl-NL" sz="2000" b="1" dirty="0">
              <a:solidFill>
                <a:schemeClr val="bg1"/>
              </a:solidFill>
            </a:endParaRPr>
          </a:p>
          <a:p>
            <a:pPr marL="342900" indent="-342900">
              <a:buFont typeface="Courier New" panose="02070309020205020404" pitchFamily="49" charset="0"/>
              <a:buChar char="o"/>
            </a:pPr>
            <a:r>
              <a:rPr lang="nl-NL" sz="2000" b="1" dirty="0">
                <a:solidFill>
                  <a:schemeClr val="bg1"/>
                </a:solidFill>
              </a:rPr>
              <a:t>Themacluster 4 </a:t>
            </a:r>
            <a:endParaRPr lang="nl-NL" sz="1400" b="1" dirty="0">
              <a:solidFill>
                <a:schemeClr val="bg1"/>
              </a:solidFill>
            </a:endParaRPr>
          </a:p>
          <a:p>
            <a:pPr marL="800100" lvl="1" indent="-342900">
              <a:buFont typeface="Courier New" panose="02070309020205020404" pitchFamily="49" charset="0"/>
              <a:buChar char="o"/>
            </a:pPr>
            <a:r>
              <a:rPr lang="nl-NL" sz="2000" dirty="0">
                <a:solidFill>
                  <a:schemeClr val="bg1"/>
                </a:solidFill>
              </a:rPr>
              <a:t>Wonen en bevolking </a:t>
            </a:r>
          </a:p>
          <a:p>
            <a:pPr marL="800100" lvl="1" indent="-342900">
              <a:buFont typeface="Courier New" panose="02070309020205020404" pitchFamily="49" charset="0"/>
              <a:buChar char="o"/>
            </a:pPr>
            <a:r>
              <a:rPr lang="nl-NL" sz="2000" dirty="0">
                <a:solidFill>
                  <a:schemeClr val="bg1"/>
                </a:solidFill>
              </a:rPr>
              <a:t>Sociaal domein</a:t>
            </a:r>
          </a:p>
          <a:p>
            <a:pPr marL="800100" lvl="1" indent="-342900">
              <a:buFont typeface="Courier New" panose="02070309020205020404" pitchFamily="49" charset="0"/>
              <a:buChar char="o"/>
            </a:pPr>
            <a:r>
              <a:rPr lang="nl-NL" sz="2000" dirty="0">
                <a:solidFill>
                  <a:schemeClr val="bg1"/>
                </a:solidFill>
              </a:rPr>
              <a:t>Milieu en gezondheidsbescherming</a:t>
            </a:r>
          </a:p>
        </p:txBody>
      </p:sp>
      <p:pic>
        <p:nvPicPr>
          <p:cNvPr id="19" name="Afbeelding 18" descr="Afbeelding met tekst&#10;&#10;Automatisch gegenereerde beschrijving">
            <a:extLst>
              <a:ext uri="{FF2B5EF4-FFF2-40B4-BE49-F238E27FC236}">
                <a16:creationId xmlns:a16="http://schemas.microsoft.com/office/drawing/2014/main" id="{0C189DFC-9496-42C0-AF3E-8664A33FE3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20" name="Afbeelding 19" descr="Afbeelding met tekening, bord&#10;&#10;Automatisch gegenereerde beschrijving">
            <a:extLst>
              <a:ext uri="{FF2B5EF4-FFF2-40B4-BE49-F238E27FC236}">
                <a16:creationId xmlns:a16="http://schemas.microsoft.com/office/drawing/2014/main" id="{F793D78B-3738-4BCE-A5EB-B66AE398FF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3689112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17</a:t>
            </a:fld>
            <a:endParaRPr lang="en-US" dirty="0">
              <a:solidFill>
                <a:schemeClr val="bg1"/>
              </a:solidFill>
            </a:endParaRPr>
          </a:p>
        </p:txBody>
      </p:sp>
      <p:sp>
        <p:nvSpPr>
          <p:cNvPr id="3" name="TextBox 45">
            <a:extLst>
              <a:ext uri="{FF2B5EF4-FFF2-40B4-BE49-F238E27FC236}">
                <a16:creationId xmlns:a16="http://schemas.microsoft.com/office/drawing/2014/main" id="{EFBA09CF-BDB2-4819-8586-7BBE90B2FE84}"/>
              </a:ext>
            </a:extLst>
          </p:cNvPr>
          <p:cNvSpPr txBox="1"/>
          <p:nvPr/>
        </p:nvSpPr>
        <p:spPr>
          <a:xfrm>
            <a:off x="961116" y="2020936"/>
            <a:ext cx="10269768" cy="1905202"/>
          </a:xfrm>
          <a:prstGeom prst="rect">
            <a:avLst/>
          </a:prstGeom>
          <a:noFill/>
        </p:spPr>
        <p:txBody>
          <a:bodyPr wrap="square" lIns="0" tIns="0" rIns="0" bIns="0" rtlCol="0" anchor="t">
            <a:spAutoFit/>
          </a:bodyPr>
          <a:lstStyle/>
          <a:p>
            <a:pPr algn="ctr">
              <a:lnSpc>
                <a:spcPct val="150000"/>
              </a:lnSpc>
            </a:pPr>
            <a:r>
              <a:rPr lang="nl-NL" sz="4400" dirty="0">
                <a:solidFill>
                  <a:schemeClr val="bg1"/>
                </a:solidFill>
                <a:latin typeface="+mj-lt"/>
              </a:rPr>
              <a:t>Bodem, water en klimaatadaptatie </a:t>
            </a:r>
          </a:p>
          <a:p>
            <a:pPr algn="ctr">
              <a:lnSpc>
                <a:spcPct val="150000"/>
              </a:lnSpc>
            </a:pPr>
            <a:r>
              <a:rPr lang="nl-NL" sz="4400" dirty="0">
                <a:solidFill>
                  <a:schemeClr val="bg1"/>
                </a:solidFill>
                <a:latin typeface="+mj-lt"/>
              </a:rPr>
              <a:t>Natuur, groen en biodiversiteit</a:t>
            </a:r>
          </a:p>
        </p:txBody>
      </p:sp>
      <p:pic>
        <p:nvPicPr>
          <p:cNvPr id="7" name="Afbeelding 6" descr="Afbeelding met tekst&#10;&#10;Automatisch gegenereerde beschrijving">
            <a:extLst>
              <a:ext uri="{FF2B5EF4-FFF2-40B4-BE49-F238E27FC236}">
                <a16:creationId xmlns:a16="http://schemas.microsoft.com/office/drawing/2014/main" id="{B5118BA7-0AA6-4867-927B-929DF8942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0ABA8E1-0D9A-4AB3-9365-A123514D8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532469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18</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191195" y="1463040"/>
            <a:ext cx="5839690" cy="4401205"/>
          </a:xfrm>
          <a:prstGeom prst="rect">
            <a:avLst/>
          </a:prstGeom>
          <a:noFill/>
        </p:spPr>
        <p:txBody>
          <a:bodyPr wrap="square" rtlCol="0">
            <a:spAutoFit/>
          </a:bodyPr>
          <a:lstStyle/>
          <a:p>
            <a:r>
              <a:rPr lang="nl-NL" b="1" u="sng" dirty="0">
                <a:solidFill>
                  <a:schemeClr val="bg1"/>
                </a:solidFill>
              </a:rPr>
              <a:t>Huidige situatie</a:t>
            </a:r>
          </a:p>
          <a:p>
            <a:pPr marL="285750" indent="-285750">
              <a:buFont typeface="Courier New" panose="02070309020205020404" pitchFamily="49" charset="0"/>
              <a:buChar char="o"/>
            </a:pPr>
            <a:r>
              <a:rPr lang="nl-NL" sz="1600" dirty="0">
                <a:solidFill>
                  <a:schemeClr val="bg1"/>
                </a:solidFill>
              </a:rPr>
              <a:t>Veengronden (west) en zandgronden (oost)</a:t>
            </a:r>
          </a:p>
          <a:p>
            <a:pPr marL="285750" indent="-285750">
              <a:buFont typeface="Courier New" panose="02070309020205020404" pitchFamily="49" charset="0"/>
              <a:buChar char="o"/>
            </a:pPr>
            <a:r>
              <a:rPr lang="nl-NL" sz="1600" dirty="0">
                <a:solidFill>
                  <a:schemeClr val="bg1"/>
                </a:solidFill>
              </a:rPr>
              <a:t>Bodemkwaliteit Noorderpark</a:t>
            </a:r>
          </a:p>
          <a:p>
            <a:pPr marL="285750" indent="-285750">
              <a:buFont typeface="Courier New" panose="02070309020205020404" pitchFamily="49" charset="0"/>
              <a:buChar char="o"/>
            </a:pPr>
            <a:r>
              <a:rPr lang="nl-NL" sz="1600" dirty="0">
                <a:solidFill>
                  <a:schemeClr val="bg1"/>
                </a:solidFill>
              </a:rPr>
              <a:t>Weinig tot geen oppervlaktewateren, watergangen veengebied </a:t>
            </a:r>
          </a:p>
          <a:p>
            <a:pPr marL="285750" indent="-285750">
              <a:buFont typeface="Courier New" panose="02070309020205020404" pitchFamily="49" charset="0"/>
              <a:buChar char="o"/>
            </a:pPr>
            <a:r>
              <a:rPr lang="nl-NL" sz="1600" dirty="0">
                <a:solidFill>
                  <a:schemeClr val="bg1"/>
                </a:solidFill>
              </a:rPr>
              <a:t>Diverse grondwaterbeschermingsgebieden</a:t>
            </a:r>
          </a:p>
          <a:p>
            <a:pPr marL="285750" indent="-285750">
              <a:buFont typeface="Courier New" panose="02070309020205020404" pitchFamily="49" charset="0"/>
              <a:buChar char="o"/>
            </a:pPr>
            <a:r>
              <a:rPr lang="nl-NL" sz="1600" dirty="0">
                <a:solidFill>
                  <a:schemeClr val="bg1"/>
                </a:solidFill>
              </a:rPr>
              <a:t>Wateroverlast lager gelegen gebieden </a:t>
            </a:r>
          </a:p>
          <a:p>
            <a:pPr marL="285750" indent="-285750">
              <a:buFont typeface="Courier New" panose="02070309020205020404" pitchFamily="49" charset="0"/>
              <a:buChar char="o"/>
            </a:pPr>
            <a:r>
              <a:rPr lang="nl-NL" sz="1600" dirty="0">
                <a:solidFill>
                  <a:schemeClr val="bg1"/>
                </a:solidFill>
              </a:rPr>
              <a:t>Licht hitte-eiland effect (hittestress) Bilt en Bilthoven </a:t>
            </a:r>
          </a:p>
          <a:p>
            <a:pPr marL="285750" indent="-285750">
              <a:buFont typeface="Courier New" panose="02070309020205020404" pitchFamily="49" charset="0"/>
              <a:buChar char="o"/>
            </a:pPr>
            <a:r>
              <a:rPr lang="nl-NL" sz="1600" dirty="0">
                <a:solidFill>
                  <a:schemeClr val="bg1"/>
                </a:solidFill>
              </a:rPr>
              <a:t>Natuurbrandgemeente </a:t>
            </a:r>
          </a:p>
          <a:p>
            <a:endParaRPr lang="nl-NL" b="1" dirty="0">
              <a:solidFill>
                <a:schemeClr val="bg1"/>
              </a:solidFill>
            </a:endParaRPr>
          </a:p>
          <a:p>
            <a:r>
              <a:rPr lang="nl-NL" b="1" u="sng" dirty="0">
                <a:solidFill>
                  <a:schemeClr val="bg1"/>
                </a:solidFill>
              </a:rPr>
              <a:t>Trends en ontwikkelingen</a:t>
            </a:r>
          </a:p>
          <a:p>
            <a:pPr marL="285750" indent="-285750">
              <a:buFont typeface="Courier New" panose="02070309020205020404" pitchFamily="49" charset="0"/>
              <a:buChar char="o"/>
            </a:pPr>
            <a:r>
              <a:rPr lang="nl-NL" sz="1600" dirty="0">
                <a:solidFill>
                  <a:schemeClr val="bg1"/>
                </a:solidFill>
              </a:rPr>
              <a:t>Druk op ondergrond neemt toe (kabels, leidingen, etc.)</a:t>
            </a:r>
          </a:p>
          <a:p>
            <a:pPr marL="285750" indent="-285750">
              <a:buFont typeface="Courier New" panose="02070309020205020404" pitchFamily="49" charset="0"/>
              <a:buChar char="o"/>
            </a:pPr>
            <a:r>
              <a:rPr lang="nl-NL" sz="1600" dirty="0">
                <a:solidFill>
                  <a:schemeClr val="bg1"/>
                </a:solidFill>
              </a:rPr>
              <a:t>Verbetering bodemkwaliteit </a:t>
            </a:r>
          </a:p>
          <a:p>
            <a:pPr marL="285750" indent="-285750">
              <a:buFont typeface="Courier New" panose="02070309020205020404" pitchFamily="49" charset="0"/>
              <a:buChar char="o"/>
            </a:pPr>
            <a:r>
              <a:rPr lang="nl-NL" sz="1600" dirty="0">
                <a:solidFill>
                  <a:schemeClr val="bg1"/>
                </a:solidFill>
              </a:rPr>
              <a:t>Inklinking bodem veengronden (versterkt door droogtestress) </a:t>
            </a:r>
          </a:p>
          <a:p>
            <a:pPr marL="285750" indent="-285750">
              <a:buFont typeface="Courier New" panose="02070309020205020404" pitchFamily="49" charset="0"/>
              <a:buChar char="o"/>
            </a:pPr>
            <a:r>
              <a:rPr lang="nl-NL" sz="1600" dirty="0">
                <a:solidFill>
                  <a:schemeClr val="bg1"/>
                </a:solidFill>
              </a:rPr>
              <a:t>(piek)buien worden heftiger en droogtestress </a:t>
            </a:r>
          </a:p>
          <a:p>
            <a:pPr marL="285750" indent="-285750">
              <a:buFont typeface="Courier New" panose="02070309020205020404" pitchFamily="49" charset="0"/>
              <a:buChar char="o"/>
            </a:pPr>
            <a:r>
              <a:rPr lang="nl-NL" sz="1600" dirty="0">
                <a:solidFill>
                  <a:schemeClr val="bg1"/>
                </a:solidFill>
              </a:rPr>
              <a:t>Prominentere rol voor waterafvoer en wateropslag </a:t>
            </a:r>
          </a:p>
          <a:p>
            <a:pPr marL="285750" indent="-285750">
              <a:buFont typeface="Courier New" panose="02070309020205020404" pitchFamily="49" charset="0"/>
              <a:buChar char="o"/>
            </a:pPr>
            <a:r>
              <a:rPr lang="nl-NL" sz="1600" dirty="0">
                <a:solidFill>
                  <a:schemeClr val="bg1"/>
                </a:solidFill>
              </a:rPr>
              <a:t>Toenemende kans hittestress in bebouwd gebied </a:t>
            </a:r>
          </a:p>
          <a:p>
            <a:endParaRPr lang="nl-NL" b="1" dirty="0">
              <a:solidFill>
                <a:schemeClr val="bg1"/>
              </a:solidFill>
            </a:endParaRPr>
          </a:p>
        </p:txBody>
      </p:sp>
      <p:sp>
        <p:nvSpPr>
          <p:cNvPr id="20" name="Tekstvak 19">
            <a:extLst>
              <a:ext uri="{FF2B5EF4-FFF2-40B4-BE49-F238E27FC236}">
                <a16:creationId xmlns:a16="http://schemas.microsoft.com/office/drawing/2014/main" id="{70C43CF2-DD44-4A22-9735-7CD87EB646B5}"/>
              </a:ext>
            </a:extLst>
          </p:cNvPr>
          <p:cNvSpPr txBox="1"/>
          <p:nvPr/>
        </p:nvSpPr>
        <p:spPr>
          <a:xfrm>
            <a:off x="191194" y="66692"/>
            <a:ext cx="11471561" cy="1015663"/>
          </a:xfrm>
          <a:prstGeom prst="rect">
            <a:avLst/>
          </a:prstGeom>
          <a:noFill/>
        </p:spPr>
        <p:txBody>
          <a:bodyPr wrap="square" rtlCol="0">
            <a:spAutoFit/>
          </a:bodyPr>
          <a:lstStyle/>
          <a:p>
            <a:r>
              <a:rPr lang="nl-NL" sz="3200" b="1" dirty="0">
                <a:solidFill>
                  <a:schemeClr val="bg1"/>
                </a:solidFill>
              </a:rPr>
              <a:t>Bodem, water en klimaatadaptatie | </a:t>
            </a:r>
            <a:r>
              <a:rPr lang="nl-NL" sz="2400" b="1" dirty="0">
                <a:solidFill>
                  <a:schemeClr val="bg1"/>
                </a:solidFill>
              </a:rPr>
              <a:t>Natuur, groen en biodiversiteit</a:t>
            </a:r>
            <a:br>
              <a:rPr lang="nl-NL" sz="2800" b="1" dirty="0">
                <a:solidFill>
                  <a:schemeClr val="bg1"/>
                </a:solidFill>
              </a:rPr>
            </a:br>
            <a:r>
              <a:rPr lang="nl-NL" sz="2400" dirty="0">
                <a:solidFill>
                  <a:schemeClr val="bg1"/>
                </a:solidFill>
              </a:rPr>
              <a:t>Basisverkenning</a:t>
            </a:r>
            <a:r>
              <a:rPr lang="nl-NL" sz="2800" b="1" dirty="0">
                <a:solidFill>
                  <a:schemeClr val="bg1"/>
                </a:solidFill>
              </a:rPr>
              <a:t> </a:t>
            </a:r>
            <a:endParaRPr lang="nl-NL" sz="2800" dirty="0">
              <a:solidFill>
                <a:schemeClr val="bg1"/>
              </a:solidFill>
            </a:endParaRPr>
          </a:p>
        </p:txBody>
      </p:sp>
      <p:pic>
        <p:nvPicPr>
          <p:cNvPr id="4" name="Afbeelding 3">
            <a:extLst>
              <a:ext uri="{FF2B5EF4-FFF2-40B4-BE49-F238E27FC236}">
                <a16:creationId xmlns:a16="http://schemas.microsoft.com/office/drawing/2014/main" id="{7F7DD4E9-F16B-480C-9A01-4C870B7B31CF}"/>
              </a:ext>
            </a:extLst>
          </p:cNvPr>
          <p:cNvPicPr>
            <a:picLocks noChangeAspect="1"/>
          </p:cNvPicPr>
          <p:nvPr/>
        </p:nvPicPr>
        <p:blipFill rotWithShape="1">
          <a:blip r:embed="rId3"/>
          <a:srcRect r="31871"/>
          <a:stretch/>
        </p:blipFill>
        <p:spPr>
          <a:xfrm>
            <a:off x="6201295" y="688366"/>
            <a:ext cx="5839691" cy="6028318"/>
          </a:xfrm>
          <a:prstGeom prst="rect">
            <a:avLst/>
          </a:prstGeom>
        </p:spPr>
      </p:pic>
      <p:pic>
        <p:nvPicPr>
          <p:cNvPr id="6" name="Afbeelding 5">
            <a:extLst>
              <a:ext uri="{FF2B5EF4-FFF2-40B4-BE49-F238E27FC236}">
                <a16:creationId xmlns:a16="http://schemas.microsoft.com/office/drawing/2014/main" id="{78B9CA3C-9A26-4F28-9FC5-94E9F6C44C63}"/>
              </a:ext>
            </a:extLst>
          </p:cNvPr>
          <p:cNvPicPr>
            <a:picLocks noChangeAspect="1"/>
          </p:cNvPicPr>
          <p:nvPr/>
        </p:nvPicPr>
        <p:blipFill rotWithShape="1">
          <a:blip r:embed="rId3"/>
          <a:srcRect l="71497" t="6546" r="13372" b="53394"/>
          <a:stretch/>
        </p:blipFill>
        <p:spPr>
          <a:xfrm>
            <a:off x="10488353" y="3825725"/>
            <a:ext cx="1552633" cy="2890959"/>
          </a:xfrm>
          <a:prstGeom prst="rect">
            <a:avLst/>
          </a:prstGeom>
        </p:spPr>
      </p:pic>
    </p:spTree>
    <p:extLst>
      <p:ext uri="{BB962C8B-B14F-4D97-AF65-F5344CB8AC3E}">
        <p14:creationId xmlns:p14="http://schemas.microsoft.com/office/powerpoint/2010/main" val="3931672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19</a:t>
            </a:fld>
            <a:endParaRPr lang="en-US" dirty="0">
              <a:solidFill>
                <a:schemeClr val="bg1"/>
              </a:solidFill>
            </a:endParaRPr>
          </a:p>
        </p:txBody>
      </p:sp>
      <p:sp>
        <p:nvSpPr>
          <p:cNvPr id="20" name="Tekstvak 19">
            <a:extLst>
              <a:ext uri="{FF2B5EF4-FFF2-40B4-BE49-F238E27FC236}">
                <a16:creationId xmlns:a16="http://schemas.microsoft.com/office/drawing/2014/main" id="{70C43CF2-DD44-4A22-9735-7CD87EB646B5}"/>
              </a:ext>
            </a:extLst>
          </p:cNvPr>
          <p:cNvSpPr txBox="1"/>
          <p:nvPr/>
        </p:nvSpPr>
        <p:spPr>
          <a:xfrm>
            <a:off x="191194" y="66692"/>
            <a:ext cx="11471561" cy="1015663"/>
          </a:xfrm>
          <a:prstGeom prst="rect">
            <a:avLst/>
          </a:prstGeom>
          <a:noFill/>
        </p:spPr>
        <p:txBody>
          <a:bodyPr wrap="square" rtlCol="0">
            <a:spAutoFit/>
          </a:bodyPr>
          <a:lstStyle/>
          <a:p>
            <a:r>
              <a:rPr lang="nl-NL" sz="3200" b="1" dirty="0">
                <a:solidFill>
                  <a:schemeClr val="bg1"/>
                </a:solidFill>
              </a:rPr>
              <a:t>Bodem, water en klimaatadaptatie | </a:t>
            </a:r>
            <a:r>
              <a:rPr lang="nl-NL" sz="2400" b="1" dirty="0">
                <a:solidFill>
                  <a:schemeClr val="bg1"/>
                </a:solidFill>
              </a:rPr>
              <a:t>Natuur, groen en biodiversiteit</a:t>
            </a:r>
            <a:r>
              <a:rPr lang="nl-NL" sz="3200" b="1" dirty="0">
                <a:solidFill>
                  <a:schemeClr val="bg1"/>
                </a:solidFill>
              </a:rPr>
              <a:t> </a:t>
            </a:r>
            <a:br>
              <a:rPr lang="nl-NL" sz="2800" b="1" dirty="0">
                <a:solidFill>
                  <a:schemeClr val="bg1"/>
                </a:solidFill>
              </a:rPr>
            </a:br>
            <a:r>
              <a:rPr lang="nl-NL" sz="2400" dirty="0">
                <a:solidFill>
                  <a:schemeClr val="bg1"/>
                </a:solidFill>
              </a:rPr>
              <a:t>Basisverkenning</a:t>
            </a:r>
            <a:r>
              <a:rPr lang="nl-NL" sz="2800" b="1" dirty="0">
                <a:solidFill>
                  <a:schemeClr val="bg1"/>
                </a:solidFill>
              </a:rPr>
              <a:t> </a:t>
            </a:r>
            <a:endParaRPr lang="nl-NL" sz="2800" dirty="0">
              <a:solidFill>
                <a:schemeClr val="bg1"/>
              </a:solidFill>
            </a:endParaRPr>
          </a:p>
        </p:txBody>
      </p:sp>
      <p:pic>
        <p:nvPicPr>
          <p:cNvPr id="5" name="Afbeelding 4">
            <a:extLst>
              <a:ext uri="{FF2B5EF4-FFF2-40B4-BE49-F238E27FC236}">
                <a16:creationId xmlns:a16="http://schemas.microsoft.com/office/drawing/2014/main" id="{0D64BC8A-2392-4511-B7CD-32115C12E463}"/>
              </a:ext>
            </a:extLst>
          </p:cNvPr>
          <p:cNvPicPr>
            <a:picLocks noChangeAspect="1"/>
          </p:cNvPicPr>
          <p:nvPr/>
        </p:nvPicPr>
        <p:blipFill rotWithShape="1">
          <a:blip r:embed="rId3"/>
          <a:srcRect r="31618"/>
          <a:stretch/>
        </p:blipFill>
        <p:spPr>
          <a:xfrm>
            <a:off x="124588" y="1153391"/>
            <a:ext cx="3334001" cy="3468485"/>
          </a:xfrm>
          <a:prstGeom prst="rect">
            <a:avLst/>
          </a:prstGeom>
        </p:spPr>
      </p:pic>
      <p:pic>
        <p:nvPicPr>
          <p:cNvPr id="9" name="Afbeelding 8">
            <a:extLst>
              <a:ext uri="{FF2B5EF4-FFF2-40B4-BE49-F238E27FC236}">
                <a16:creationId xmlns:a16="http://schemas.microsoft.com/office/drawing/2014/main" id="{501B186A-EE06-41BE-8952-3278357F74C9}"/>
              </a:ext>
            </a:extLst>
          </p:cNvPr>
          <p:cNvPicPr>
            <a:picLocks noChangeAspect="1"/>
          </p:cNvPicPr>
          <p:nvPr/>
        </p:nvPicPr>
        <p:blipFill rotWithShape="1">
          <a:blip r:embed="rId3"/>
          <a:srcRect l="72132" t="13393" r="7489" b="71788"/>
          <a:stretch/>
        </p:blipFill>
        <p:spPr>
          <a:xfrm>
            <a:off x="2342854" y="705017"/>
            <a:ext cx="2663935" cy="1378141"/>
          </a:xfrm>
          <a:prstGeom prst="rect">
            <a:avLst/>
          </a:prstGeom>
        </p:spPr>
      </p:pic>
      <p:pic>
        <p:nvPicPr>
          <p:cNvPr id="11" name="Afbeelding 10">
            <a:extLst>
              <a:ext uri="{FF2B5EF4-FFF2-40B4-BE49-F238E27FC236}">
                <a16:creationId xmlns:a16="http://schemas.microsoft.com/office/drawing/2014/main" id="{39E0676E-B600-490A-BA7D-8B194D00BB3C}"/>
              </a:ext>
            </a:extLst>
          </p:cNvPr>
          <p:cNvPicPr>
            <a:picLocks noChangeAspect="1"/>
          </p:cNvPicPr>
          <p:nvPr/>
        </p:nvPicPr>
        <p:blipFill rotWithShape="1">
          <a:blip r:embed="rId4"/>
          <a:srcRect r="31856"/>
          <a:stretch/>
        </p:blipFill>
        <p:spPr>
          <a:xfrm>
            <a:off x="3244490" y="3012925"/>
            <a:ext cx="3524597" cy="3657750"/>
          </a:xfrm>
          <a:prstGeom prst="rect">
            <a:avLst/>
          </a:prstGeom>
        </p:spPr>
      </p:pic>
      <p:pic>
        <p:nvPicPr>
          <p:cNvPr id="13" name="Afbeelding 12">
            <a:extLst>
              <a:ext uri="{FF2B5EF4-FFF2-40B4-BE49-F238E27FC236}">
                <a16:creationId xmlns:a16="http://schemas.microsoft.com/office/drawing/2014/main" id="{69EDDFBC-2F9B-43ED-9CEC-56191418AF74}"/>
              </a:ext>
            </a:extLst>
          </p:cNvPr>
          <p:cNvPicPr>
            <a:picLocks noChangeAspect="1"/>
          </p:cNvPicPr>
          <p:nvPr/>
        </p:nvPicPr>
        <p:blipFill rotWithShape="1">
          <a:blip r:embed="rId4"/>
          <a:srcRect l="71830" t="14346" r="1983" b="61576"/>
          <a:stretch/>
        </p:blipFill>
        <p:spPr>
          <a:xfrm>
            <a:off x="1719867" y="5135034"/>
            <a:ext cx="2361682" cy="1535642"/>
          </a:xfrm>
          <a:prstGeom prst="rect">
            <a:avLst/>
          </a:prstGeom>
        </p:spPr>
      </p:pic>
      <p:pic>
        <p:nvPicPr>
          <p:cNvPr id="15" name="Afbeelding 14">
            <a:extLst>
              <a:ext uri="{FF2B5EF4-FFF2-40B4-BE49-F238E27FC236}">
                <a16:creationId xmlns:a16="http://schemas.microsoft.com/office/drawing/2014/main" id="{E5EE0476-FE3C-4C11-89F4-1D594E772BE3}"/>
              </a:ext>
            </a:extLst>
          </p:cNvPr>
          <p:cNvPicPr>
            <a:picLocks noChangeAspect="1"/>
          </p:cNvPicPr>
          <p:nvPr/>
        </p:nvPicPr>
        <p:blipFill rotWithShape="1">
          <a:blip r:embed="rId5"/>
          <a:srcRect t="606" r="31889" b="972"/>
          <a:stretch/>
        </p:blipFill>
        <p:spPr>
          <a:xfrm>
            <a:off x="5872187" y="1082355"/>
            <a:ext cx="3412671" cy="3505893"/>
          </a:xfrm>
          <a:prstGeom prst="rect">
            <a:avLst/>
          </a:prstGeom>
        </p:spPr>
      </p:pic>
      <p:pic>
        <p:nvPicPr>
          <p:cNvPr id="17" name="Afbeelding 16">
            <a:extLst>
              <a:ext uri="{FF2B5EF4-FFF2-40B4-BE49-F238E27FC236}">
                <a16:creationId xmlns:a16="http://schemas.microsoft.com/office/drawing/2014/main" id="{8FAE1879-6716-421B-945F-1E7E1E82730C}"/>
              </a:ext>
            </a:extLst>
          </p:cNvPr>
          <p:cNvPicPr>
            <a:picLocks noChangeAspect="1"/>
          </p:cNvPicPr>
          <p:nvPr/>
        </p:nvPicPr>
        <p:blipFill rotWithShape="1">
          <a:blip r:embed="rId5"/>
          <a:srcRect l="71688" t="14619" r="4614" b="35636"/>
          <a:stretch/>
        </p:blipFill>
        <p:spPr>
          <a:xfrm>
            <a:off x="8814738" y="574523"/>
            <a:ext cx="1590795" cy="2373983"/>
          </a:xfrm>
          <a:prstGeom prst="rect">
            <a:avLst/>
          </a:prstGeom>
        </p:spPr>
      </p:pic>
      <p:pic>
        <p:nvPicPr>
          <p:cNvPr id="19" name="Afbeelding 18">
            <a:extLst>
              <a:ext uri="{FF2B5EF4-FFF2-40B4-BE49-F238E27FC236}">
                <a16:creationId xmlns:a16="http://schemas.microsoft.com/office/drawing/2014/main" id="{4D49B540-B3FD-4E83-920B-2D2D5B9F8E48}"/>
              </a:ext>
            </a:extLst>
          </p:cNvPr>
          <p:cNvPicPr>
            <a:picLocks noChangeAspect="1"/>
          </p:cNvPicPr>
          <p:nvPr/>
        </p:nvPicPr>
        <p:blipFill rotWithShape="1">
          <a:blip r:embed="rId6"/>
          <a:srcRect r="30885" b="545"/>
          <a:stretch/>
        </p:blipFill>
        <p:spPr>
          <a:xfrm>
            <a:off x="8519652" y="3091115"/>
            <a:ext cx="3512393" cy="3579560"/>
          </a:xfrm>
          <a:prstGeom prst="rect">
            <a:avLst/>
          </a:prstGeom>
        </p:spPr>
      </p:pic>
      <p:pic>
        <p:nvPicPr>
          <p:cNvPr id="22" name="Afbeelding 21">
            <a:extLst>
              <a:ext uri="{FF2B5EF4-FFF2-40B4-BE49-F238E27FC236}">
                <a16:creationId xmlns:a16="http://schemas.microsoft.com/office/drawing/2014/main" id="{0D120E9C-A97B-4584-A66B-E5264601B78C}"/>
              </a:ext>
            </a:extLst>
          </p:cNvPr>
          <p:cNvPicPr>
            <a:picLocks noChangeAspect="1"/>
          </p:cNvPicPr>
          <p:nvPr/>
        </p:nvPicPr>
        <p:blipFill rotWithShape="1">
          <a:blip r:embed="rId6"/>
          <a:srcRect l="71554" t="13376" r="1845" b="58408"/>
          <a:stretch/>
        </p:blipFill>
        <p:spPr>
          <a:xfrm>
            <a:off x="6942098" y="5020733"/>
            <a:ext cx="2196368" cy="1649942"/>
          </a:xfrm>
          <a:prstGeom prst="rect">
            <a:avLst/>
          </a:prstGeom>
        </p:spPr>
      </p:pic>
    </p:spTree>
    <p:extLst>
      <p:ext uri="{BB962C8B-B14F-4D97-AF65-F5344CB8AC3E}">
        <p14:creationId xmlns:p14="http://schemas.microsoft.com/office/powerpoint/2010/main" val="374110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90563" y="314325"/>
            <a:ext cx="10808351" cy="677108"/>
          </a:xfrm>
          <a:prstGeom prst="rect">
            <a:avLst/>
          </a:prstGeom>
          <a:noFill/>
        </p:spPr>
        <p:txBody>
          <a:bodyPr wrap="square" lIns="0" tIns="0" rIns="0" bIns="0" rtlCol="0" anchor="t">
            <a:spAutoFit/>
          </a:bodyPr>
          <a:lstStyle/>
          <a:p>
            <a:r>
              <a:rPr lang="en-US" sz="4400" dirty="0" err="1">
                <a:solidFill>
                  <a:schemeClr val="bg1"/>
                </a:solidFill>
                <a:latin typeface="+mj-lt"/>
              </a:rPr>
              <a:t>Programma</a:t>
            </a:r>
            <a:r>
              <a:rPr lang="en-US" sz="4400" dirty="0">
                <a:solidFill>
                  <a:schemeClr val="bg1"/>
                </a:solidFill>
                <a:latin typeface="+mj-lt"/>
              </a:rPr>
              <a:t>: 19.30-21.30 </a:t>
            </a:r>
            <a:r>
              <a:rPr lang="en-US" sz="4400" dirty="0" err="1">
                <a:solidFill>
                  <a:schemeClr val="bg1"/>
                </a:solidFill>
                <a:latin typeface="+mj-lt"/>
              </a:rPr>
              <a:t>uur</a:t>
            </a:r>
            <a:r>
              <a:rPr lang="en-US" sz="4400" dirty="0">
                <a:solidFill>
                  <a:schemeClr val="bg1"/>
                </a:solidFill>
                <a:latin typeface="+mj-lt"/>
              </a:rPr>
              <a:t> </a:t>
            </a:r>
            <a:endParaRPr lang="nl-NL" sz="4400" dirty="0">
              <a:solidFill>
                <a:schemeClr val="bg1"/>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a:t>
            </a:fld>
            <a:endParaRPr lang="en-US" dirty="0">
              <a:solidFill>
                <a:schemeClr val="bg1"/>
              </a:solidFill>
            </a:endParaRPr>
          </a:p>
        </p:txBody>
      </p:sp>
      <p:sp>
        <p:nvSpPr>
          <p:cNvPr id="3" name="Tekstvak 2">
            <a:extLst>
              <a:ext uri="{FF2B5EF4-FFF2-40B4-BE49-F238E27FC236}">
                <a16:creationId xmlns:a16="http://schemas.microsoft.com/office/drawing/2014/main" id="{75F1826B-29B1-46AF-8413-2B53C1F3070A}"/>
              </a:ext>
            </a:extLst>
          </p:cNvPr>
          <p:cNvSpPr txBox="1"/>
          <p:nvPr/>
        </p:nvSpPr>
        <p:spPr>
          <a:xfrm>
            <a:off x="275943" y="1028101"/>
            <a:ext cx="11571814" cy="4154984"/>
          </a:xfrm>
          <a:prstGeom prst="rect">
            <a:avLst/>
          </a:prstGeom>
          <a:noFill/>
        </p:spPr>
        <p:txBody>
          <a:bodyPr wrap="square" rtlCol="0">
            <a:spAutoFit/>
          </a:bodyPr>
          <a:lstStyle/>
          <a:p>
            <a:pPr marL="285750" indent="-285750">
              <a:buFont typeface="Courier New" panose="02070309020205020404" pitchFamily="49" charset="0"/>
              <a:buChar char="o"/>
            </a:pPr>
            <a:r>
              <a:rPr lang="nl-NL" sz="2400" dirty="0">
                <a:solidFill>
                  <a:schemeClr val="bg1"/>
                </a:solidFill>
              </a:rPr>
              <a:t>19.30 – 19.45 uur 		opening en toelichting:</a:t>
            </a:r>
          </a:p>
          <a:p>
            <a:pPr marL="3943350" lvl="8" indent="-285750">
              <a:buFont typeface="Courier New" panose="02070309020205020404" pitchFamily="49" charset="0"/>
              <a:buChar char="o"/>
            </a:pPr>
            <a:r>
              <a:rPr lang="nl-NL" sz="1600" dirty="0">
                <a:solidFill>
                  <a:schemeClr val="bg1"/>
                </a:solidFill>
              </a:rPr>
              <a:t>Omgevingswet + omgevingsvisie algemeen </a:t>
            </a:r>
          </a:p>
          <a:p>
            <a:pPr marL="3943350" lvl="8" indent="-285750">
              <a:buFont typeface="Courier New" panose="02070309020205020404" pitchFamily="49" charset="0"/>
              <a:buChar char="o"/>
            </a:pPr>
            <a:r>
              <a:rPr lang="nl-NL" sz="1600" dirty="0">
                <a:solidFill>
                  <a:schemeClr val="bg1"/>
                </a:solidFill>
              </a:rPr>
              <a:t>Proces + doel van de avond </a:t>
            </a:r>
          </a:p>
          <a:p>
            <a:pPr marL="3943350" lvl="8" indent="-285750">
              <a:buFont typeface="Courier New" panose="02070309020205020404" pitchFamily="49" charset="0"/>
              <a:buChar char="o"/>
            </a:pPr>
            <a:r>
              <a:rPr lang="nl-NL" sz="1600" dirty="0">
                <a:solidFill>
                  <a:schemeClr val="bg1"/>
                </a:solidFill>
              </a:rPr>
              <a:t>Kernen binnen gemeente De Bilt</a:t>
            </a:r>
          </a:p>
          <a:p>
            <a:pPr marL="285750" indent="-285750">
              <a:buFont typeface="Courier New" panose="02070309020205020404" pitchFamily="49" charset="0"/>
              <a:buChar char="o"/>
            </a:pPr>
            <a:r>
              <a:rPr lang="nl-NL" sz="2400" dirty="0">
                <a:solidFill>
                  <a:schemeClr val="bg1"/>
                </a:solidFill>
              </a:rPr>
              <a:t>19.45 – 20.15 uur		toelichting Basisverkenning</a:t>
            </a:r>
          </a:p>
          <a:p>
            <a:pPr marL="3943350" lvl="8" indent="-285750">
              <a:buFont typeface="Courier New" panose="02070309020205020404" pitchFamily="49" charset="0"/>
              <a:buChar char="o"/>
            </a:pPr>
            <a:r>
              <a:rPr lang="nl-NL" sz="1600" dirty="0">
                <a:solidFill>
                  <a:schemeClr val="bg1"/>
                </a:solidFill>
              </a:rPr>
              <a:t>Regionale context </a:t>
            </a:r>
          </a:p>
          <a:p>
            <a:pPr marL="3943350" lvl="8" indent="-285750">
              <a:buFont typeface="Courier New" panose="02070309020205020404" pitchFamily="49" charset="0"/>
              <a:buChar char="o"/>
            </a:pPr>
            <a:r>
              <a:rPr lang="nl-NL" sz="1600" dirty="0">
                <a:solidFill>
                  <a:schemeClr val="bg1"/>
                </a:solidFill>
              </a:rPr>
              <a:t>Uitleg thematische aanpak </a:t>
            </a:r>
          </a:p>
          <a:p>
            <a:pPr marL="3943350" lvl="8" indent="-285750">
              <a:buFont typeface="Courier New" panose="02070309020205020404" pitchFamily="49" charset="0"/>
              <a:buChar char="o"/>
            </a:pPr>
            <a:r>
              <a:rPr lang="nl-NL" sz="1600" dirty="0">
                <a:solidFill>
                  <a:schemeClr val="bg1"/>
                </a:solidFill>
              </a:rPr>
              <a:t>Toelichting conclusies: kernkwaliteiten en opgaven </a:t>
            </a:r>
          </a:p>
          <a:p>
            <a:pPr marL="285750" indent="-285750">
              <a:buFont typeface="Courier New" panose="02070309020205020404" pitchFamily="49" charset="0"/>
              <a:buChar char="o"/>
            </a:pPr>
            <a:r>
              <a:rPr lang="nl-NL" sz="2400" dirty="0">
                <a:solidFill>
                  <a:schemeClr val="bg1"/>
                </a:solidFill>
              </a:rPr>
              <a:t>20.15 – 20.45 uur		ronde 1 </a:t>
            </a:r>
          </a:p>
          <a:p>
            <a:pPr marL="285750" indent="-285750">
              <a:buFont typeface="Courier New" panose="02070309020205020404" pitchFamily="49" charset="0"/>
              <a:buChar char="o"/>
            </a:pPr>
            <a:r>
              <a:rPr lang="nl-NL" sz="2400" dirty="0">
                <a:solidFill>
                  <a:schemeClr val="bg1"/>
                </a:solidFill>
              </a:rPr>
              <a:t>20.45 – 20.50 uur		pauze </a:t>
            </a:r>
          </a:p>
          <a:p>
            <a:pPr marL="285750" indent="-285750">
              <a:buFont typeface="Courier New" panose="02070309020205020404" pitchFamily="49" charset="0"/>
              <a:buChar char="o"/>
            </a:pPr>
            <a:r>
              <a:rPr lang="nl-NL" sz="2400" dirty="0">
                <a:solidFill>
                  <a:schemeClr val="bg1"/>
                </a:solidFill>
              </a:rPr>
              <a:t>20.50 – 21.20 uur		ronde 2 </a:t>
            </a:r>
          </a:p>
          <a:p>
            <a:pPr marL="285750" indent="-285750">
              <a:buFont typeface="Courier New" panose="02070309020205020404" pitchFamily="49" charset="0"/>
              <a:buChar char="o"/>
            </a:pPr>
            <a:r>
              <a:rPr lang="nl-NL" sz="2400" dirty="0">
                <a:solidFill>
                  <a:schemeClr val="bg1"/>
                </a:solidFill>
              </a:rPr>
              <a:t>21.20 – 21.30 uur		afsluiting</a:t>
            </a:r>
          </a:p>
          <a:p>
            <a:endParaRPr lang="nl-NL" sz="2400" dirty="0">
              <a:solidFill>
                <a:schemeClr val="bg1"/>
              </a:solidFill>
            </a:endParaRPr>
          </a:p>
        </p:txBody>
      </p:sp>
      <p:pic>
        <p:nvPicPr>
          <p:cNvPr id="8" name="Afbeelding 7" descr="Afbeelding met tekening, bord&#10;&#10;Automatisch gegenereerde beschrijving">
            <a:extLst>
              <a:ext uri="{FF2B5EF4-FFF2-40B4-BE49-F238E27FC236}">
                <a16:creationId xmlns:a16="http://schemas.microsoft.com/office/drawing/2014/main" id="{1B23623E-A2E2-4866-9565-E39BA93A67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pic>
        <p:nvPicPr>
          <p:cNvPr id="9" name="Afbeelding 8">
            <a:extLst>
              <a:ext uri="{FF2B5EF4-FFF2-40B4-BE49-F238E27FC236}">
                <a16:creationId xmlns:a16="http://schemas.microsoft.com/office/drawing/2014/main" id="{B9979C91-8A93-42F0-B628-89A65F93096C}"/>
              </a:ext>
            </a:extLst>
          </p:cNvPr>
          <p:cNvPicPr>
            <a:picLocks noChangeAspect="1"/>
          </p:cNvPicPr>
          <p:nvPr/>
        </p:nvPicPr>
        <p:blipFill rotWithShape="1">
          <a:blip r:embed="rId4"/>
          <a:srcRect t="4671" b="4000"/>
          <a:stretch/>
        </p:blipFill>
        <p:spPr>
          <a:xfrm>
            <a:off x="6387152" y="3626988"/>
            <a:ext cx="4973896" cy="3000930"/>
          </a:xfrm>
          <a:prstGeom prst="rect">
            <a:avLst/>
          </a:prstGeom>
        </p:spPr>
      </p:pic>
      <p:pic>
        <p:nvPicPr>
          <p:cNvPr id="10" name="Afbeelding 9" descr="Afbeelding met tekst&#10;&#10;Automatisch gegenereerde beschrijving">
            <a:extLst>
              <a:ext uri="{FF2B5EF4-FFF2-40B4-BE49-F238E27FC236}">
                <a16:creationId xmlns:a16="http://schemas.microsoft.com/office/drawing/2014/main" id="{8A0AE3B4-4CD3-4B09-93C6-9136123D3B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spTree>
    <p:extLst>
      <p:ext uri="{BB962C8B-B14F-4D97-AF65-F5344CB8AC3E}">
        <p14:creationId xmlns:p14="http://schemas.microsoft.com/office/powerpoint/2010/main" val="1056443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20</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191195" y="1463040"/>
            <a:ext cx="5839690" cy="3908762"/>
          </a:xfrm>
          <a:prstGeom prst="rect">
            <a:avLst/>
          </a:prstGeom>
          <a:noFill/>
        </p:spPr>
        <p:txBody>
          <a:bodyPr wrap="square" rtlCol="0">
            <a:spAutoFit/>
          </a:bodyPr>
          <a:lstStyle/>
          <a:p>
            <a:r>
              <a:rPr lang="nl-NL" b="1" u="sng" dirty="0">
                <a:solidFill>
                  <a:schemeClr val="bg1"/>
                </a:solidFill>
              </a:rPr>
              <a:t>Huidige situatie</a:t>
            </a:r>
          </a:p>
          <a:p>
            <a:pPr marL="285750" indent="-285750">
              <a:buFont typeface="Courier New" panose="02070309020205020404" pitchFamily="49" charset="0"/>
              <a:buChar char="o"/>
            </a:pPr>
            <a:r>
              <a:rPr lang="nl-NL" sz="1600" dirty="0">
                <a:solidFill>
                  <a:schemeClr val="bg1"/>
                </a:solidFill>
              </a:rPr>
              <a:t>Natura 2000-gebied Oostelijke Vechtplassen</a:t>
            </a:r>
          </a:p>
          <a:p>
            <a:pPr marL="285750" indent="-285750">
              <a:buFont typeface="Courier New" panose="02070309020205020404" pitchFamily="49" charset="0"/>
              <a:buChar char="o"/>
            </a:pPr>
            <a:r>
              <a:rPr lang="nl-NL" sz="1600" dirty="0" err="1">
                <a:solidFill>
                  <a:schemeClr val="bg1"/>
                </a:solidFill>
              </a:rPr>
              <a:t>Natuurnetwerk</a:t>
            </a:r>
            <a:r>
              <a:rPr lang="nl-NL" sz="1600" dirty="0">
                <a:solidFill>
                  <a:schemeClr val="bg1"/>
                </a:solidFill>
              </a:rPr>
              <a:t> Nederland: bos- en weidelandschap</a:t>
            </a:r>
          </a:p>
          <a:p>
            <a:pPr marL="285750" indent="-285750">
              <a:buFont typeface="Courier New" panose="02070309020205020404" pitchFamily="49" charset="0"/>
              <a:buChar char="o"/>
            </a:pPr>
            <a:r>
              <a:rPr lang="nl-NL" sz="1600" dirty="0">
                <a:solidFill>
                  <a:schemeClr val="bg1"/>
                </a:solidFill>
              </a:rPr>
              <a:t>Natte ecologische verbinding Biltse Grift </a:t>
            </a:r>
          </a:p>
          <a:p>
            <a:pPr marL="285750" indent="-285750">
              <a:buFont typeface="Courier New" panose="02070309020205020404" pitchFamily="49" charset="0"/>
              <a:buChar char="o"/>
            </a:pPr>
            <a:r>
              <a:rPr lang="nl-NL" sz="1600" dirty="0">
                <a:solidFill>
                  <a:schemeClr val="bg1"/>
                </a:solidFill>
              </a:rPr>
              <a:t>Stedelijk gebied</a:t>
            </a:r>
          </a:p>
          <a:p>
            <a:pPr marL="742950" lvl="1" indent="-285750">
              <a:buFont typeface="Courier New" panose="02070309020205020404" pitchFamily="49" charset="0"/>
              <a:buChar char="o"/>
            </a:pPr>
            <a:r>
              <a:rPr lang="nl-NL" sz="1600" dirty="0">
                <a:solidFill>
                  <a:schemeClr val="bg1"/>
                </a:solidFill>
              </a:rPr>
              <a:t>Lanenstructuur, bomen en bermen</a:t>
            </a:r>
          </a:p>
          <a:p>
            <a:pPr marL="742950" lvl="1" indent="-285750">
              <a:buFont typeface="Courier New" panose="02070309020205020404" pitchFamily="49" charset="0"/>
              <a:buChar char="o"/>
            </a:pPr>
            <a:r>
              <a:rPr lang="nl-NL" sz="1600" dirty="0">
                <a:solidFill>
                  <a:schemeClr val="bg1"/>
                </a:solidFill>
              </a:rPr>
              <a:t>Drie parken </a:t>
            </a:r>
          </a:p>
          <a:p>
            <a:pPr marL="285750" indent="-285750">
              <a:buFont typeface="Courier New" panose="02070309020205020404" pitchFamily="49" charset="0"/>
              <a:buChar char="o"/>
            </a:pPr>
            <a:r>
              <a:rPr lang="nl-NL" sz="1600" dirty="0">
                <a:solidFill>
                  <a:schemeClr val="bg1"/>
                </a:solidFill>
              </a:rPr>
              <a:t>Beschermde soorten (HR + VR richtlijnen, ganzenrustgebied, etc.)</a:t>
            </a:r>
          </a:p>
          <a:p>
            <a:pPr marL="285750" indent="-285750">
              <a:buFont typeface="Courier New" panose="02070309020205020404" pitchFamily="49" charset="0"/>
              <a:buChar char="o"/>
            </a:pPr>
            <a:endParaRPr lang="nl-NL" b="1" dirty="0">
              <a:solidFill>
                <a:schemeClr val="bg1"/>
              </a:solidFill>
            </a:endParaRPr>
          </a:p>
          <a:p>
            <a:r>
              <a:rPr lang="nl-NL" b="1" u="sng" dirty="0">
                <a:solidFill>
                  <a:schemeClr val="bg1"/>
                </a:solidFill>
              </a:rPr>
              <a:t>Trends en ontwikkelingen</a:t>
            </a:r>
          </a:p>
          <a:p>
            <a:pPr marL="285750" indent="-285750">
              <a:buFont typeface="Courier New" panose="02070309020205020404" pitchFamily="49" charset="0"/>
              <a:buChar char="o"/>
            </a:pPr>
            <a:r>
              <a:rPr lang="nl-NL" sz="1600" dirty="0">
                <a:solidFill>
                  <a:schemeClr val="bg1"/>
                </a:solidFill>
              </a:rPr>
              <a:t>Focus op behoud van natuur </a:t>
            </a:r>
          </a:p>
          <a:p>
            <a:pPr marL="285750" indent="-285750">
              <a:buFont typeface="Courier New" panose="02070309020205020404" pitchFamily="49" charset="0"/>
              <a:buChar char="o"/>
            </a:pPr>
            <a:r>
              <a:rPr lang="nl-NL" sz="1600" dirty="0">
                <a:solidFill>
                  <a:schemeClr val="bg1"/>
                </a:solidFill>
              </a:rPr>
              <a:t>Natuurkwaliteit en biodiversiteit staat onder druk </a:t>
            </a:r>
          </a:p>
          <a:p>
            <a:pPr marL="742950" lvl="1" indent="-285750">
              <a:buFont typeface="Courier New" panose="02070309020205020404" pitchFamily="49" charset="0"/>
              <a:buChar char="o"/>
            </a:pPr>
            <a:r>
              <a:rPr lang="nl-NL" sz="1600" dirty="0">
                <a:solidFill>
                  <a:schemeClr val="bg1"/>
                </a:solidFill>
              </a:rPr>
              <a:t>Ruimtevraag wonen, energie, etc. + stikstof </a:t>
            </a:r>
          </a:p>
          <a:p>
            <a:pPr marL="742950" lvl="1" indent="-285750">
              <a:buFont typeface="Courier New" panose="02070309020205020404" pitchFamily="49" charset="0"/>
              <a:buChar char="o"/>
            </a:pPr>
            <a:r>
              <a:rPr lang="nl-NL" sz="1600" dirty="0">
                <a:solidFill>
                  <a:schemeClr val="bg1"/>
                </a:solidFill>
              </a:rPr>
              <a:t>Klimaatverandering </a:t>
            </a:r>
          </a:p>
          <a:p>
            <a:pPr marL="285750" indent="-285750">
              <a:buFont typeface="Courier New" panose="02070309020205020404" pitchFamily="49" charset="0"/>
              <a:buChar char="o"/>
            </a:pPr>
            <a:endParaRPr lang="nl-NL" b="1" dirty="0">
              <a:solidFill>
                <a:schemeClr val="bg1"/>
              </a:solidFill>
            </a:endParaRPr>
          </a:p>
        </p:txBody>
      </p:sp>
      <p:sp>
        <p:nvSpPr>
          <p:cNvPr id="20" name="Tekstvak 19">
            <a:extLst>
              <a:ext uri="{FF2B5EF4-FFF2-40B4-BE49-F238E27FC236}">
                <a16:creationId xmlns:a16="http://schemas.microsoft.com/office/drawing/2014/main" id="{70C43CF2-DD44-4A22-9735-7CD87EB646B5}"/>
              </a:ext>
            </a:extLst>
          </p:cNvPr>
          <p:cNvSpPr txBox="1"/>
          <p:nvPr/>
        </p:nvSpPr>
        <p:spPr>
          <a:xfrm>
            <a:off x="191194" y="66692"/>
            <a:ext cx="11471561" cy="1015663"/>
          </a:xfrm>
          <a:prstGeom prst="rect">
            <a:avLst/>
          </a:prstGeom>
          <a:noFill/>
        </p:spPr>
        <p:txBody>
          <a:bodyPr wrap="square" rtlCol="0">
            <a:spAutoFit/>
          </a:bodyPr>
          <a:lstStyle/>
          <a:p>
            <a:r>
              <a:rPr lang="nl-NL" sz="2400" b="1" dirty="0">
                <a:solidFill>
                  <a:schemeClr val="bg1"/>
                </a:solidFill>
              </a:rPr>
              <a:t>Bodem, water en klimaatadaptatie </a:t>
            </a:r>
            <a:r>
              <a:rPr lang="nl-NL" sz="3200" b="1" dirty="0">
                <a:solidFill>
                  <a:schemeClr val="bg1"/>
                </a:solidFill>
              </a:rPr>
              <a:t>| Natuur, groen en biodiversiteit </a:t>
            </a:r>
            <a:br>
              <a:rPr lang="nl-NL" sz="2800" b="1" dirty="0">
                <a:solidFill>
                  <a:schemeClr val="bg1"/>
                </a:solidFill>
              </a:rPr>
            </a:br>
            <a:r>
              <a:rPr lang="nl-NL" sz="2400" dirty="0">
                <a:solidFill>
                  <a:schemeClr val="bg1"/>
                </a:solidFill>
              </a:rPr>
              <a:t>Basisverkenning</a:t>
            </a:r>
            <a:r>
              <a:rPr lang="nl-NL" sz="2800" b="1" dirty="0">
                <a:solidFill>
                  <a:schemeClr val="bg1"/>
                </a:solidFill>
              </a:rPr>
              <a:t> </a:t>
            </a:r>
            <a:endParaRPr lang="nl-NL" sz="2800" dirty="0">
              <a:solidFill>
                <a:schemeClr val="bg1"/>
              </a:solidFill>
            </a:endParaRPr>
          </a:p>
        </p:txBody>
      </p:sp>
      <p:pic>
        <p:nvPicPr>
          <p:cNvPr id="5" name="Afbeelding 4">
            <a:extLst>
              <a:ext uri="{FF2B5EF4-FFF2-40B4-BE49-F238E27FC236}">
                <a16:creationId xmlns:a16="http://schemas.microsoft.com/office/drawing/2014/main" id="{B027281C-AF53-49A8-AD99-3BD072248F27}"/>
              </a:ext>
            </a:extLst>
          </p:cNvPr>
          <p:cNvPicPr>
            <a:picLocks noChangeAspect="1"/>
          </p:cNvPicPr>
          <p:nvPr/>
        </p:nvPicPr>
        <p:blipFill rotWithShape="1">
          <a:blip r:embed="rId3"/>
          <a:srcRect r="32448"/>
          <a:stretch/>
        </p:blipFill>
        <p:spPr>
          <a:xfrm>
            <a:off x="6161117" y="659330"/>
            <a:ext cx="5871660" cy="6068288"/>
          </a:xfrm>
          <a:prstGeom prst="rect">
            <a:avLst/>
          </a:prstGeom>
        </p:spPr>
      </p:pic>
      <p:pic>
        <p:nvPicPr>
          <p:cNvPr id="9" name="Afbeelding 8">
            <a:extLst>
              <a:ext uri="{FF2B5EF4-FFF2-40B4-BE49-F238E27FC236}">
                <a16:creationId xmlns:a16="http://schemas.microsoft.com/office/drawing/2014/main" id="{D5A2FF0C-7998-47BB-A833-9689167B9448}"/>
              </a:ext>
            </a:extLst>
          </p:cNvPr>
          <p:cNvPicPr>
            <a:picLocks noChangeAspect="1"/>
          </p:cNvPicPr>
          <p:nvPr/>
        </p:nvPicPr>
        <p:blipFill rotWithShape="1">
          <a:blip r:embed="rId3"/>
          <a:srcRect l="70933" t="14068" r="6374" b="73504"/>
          <a:stretch/>
        </p:blipFill>
        <p:spPr>
          <a:xfrm>
            <a:off x="4722505" y="4491185"/>
            <a:ext cx="2733318" cy="1045091"/>
          </a:xfrm>
          <a:prstGeom prst="rect">
            <a:avLst/>
          </a:prstGeom>
        </p:spPr>
      </p:pic>
      <p:pic>
        <p:nvPicPr>
          <p:cNvPr id="8" name="Afbeelding 7">
            <a:extLst>
              <a:ext uri="{FF2B5EF4-FFF2-40B4-BE49-F238E27FC236}">
                <a16:creationId xmlns:a16="http://schemas.microsoft.com/office/drawing/2014/main" id="{A1231C86-45DB-4A97-B812-3B6803BBDC28}"/>
              </a:ext>
            </a:extLst>
          </p:cNvPr>
          <p:cNvPicPr>
            <a:picLocks noChangeAspect="1"/>
          </p:cNvPicPr>
          <p:nvPr/>
        </p:nvPicPr>
        <p:blipFill rotWithShape="1">
          <a:blip r:embed="rId3"/>
          <a:srcRect l="70933" t="29511" r="6374" b="59337"/>
          <a:stretch/>
        </p:blipFill>
        <p:spPr>
          <a:xfrm>
            <a:off x="4722505" y="5536276"/>
            <a:ext cx="2733318" cy="937803"/>
          </a:xfrm>
          <a:prstGeom prst="rect">
            <a:avLst/>
          </a:prstGeom>
        </p:spPr>
      </p:pic>
    </p:spTree>
    <p:extLst>
      <p:ext uri="{BB962C8B-B14F-4D97-AF65-F5344CB8AC3E}">
        <p14:creationId xmlns:p14="http://schemas.microsoft.com/office/powerpoint/2010/main" val="3641994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21</a:t>
            </a:fld>
            <a:endParaRPr lang="en-US" dirty="0">
              <a:solidFill>
                <a:schemeClr val="bg1"/>
              </a:solidFill>
            </a:endParaRPr>
          </a:p>
        </p:txBody>
      </p:sp>
      <p:sp>
        <p:nvSpPr>
          <p:cNvPr id="3" name="Tekstvak 2">
            <a:extLst>
              <a:ext uri="{FF2B5EF4-FFF2-40B4-BE49-F238E27FC236}">
                <a16:creationId xmlns:a16="http://schemas.microsoft.com/office/drawing/2014/main" id="{4DAA7091-C7C2-4888-A099-E021695A044A}"/>
              </a:ext>
            </a:extLst>
          </p:cNvPr>
          <p:cNvSpPr txBox="1"/>
          <p:nvPr/>
        </p:nvSpPr>
        <p:spPr>
          <a:xfrm>
            <a:off x="1338349" y="2782669"/>
            <a:ext cx="10544695" cy="646331"/>
          </a:xfrm>
          <a:prstGeom prst="rect">
            <a:avLst/>
          </a:prstGeom>
          <a:noFill/>
        </p:spPr>
        <p:txBody>
          <a:bodyPr wrap="square" rtlCol="0">
            <a:spAutoFit/>
          </a:bodyPr>
          <a:lstStyle/>
          <a:p>
            <a:r>
              <a:rPr lang="en-US" sz="3600" b="1" dirty="0" err="1">
                <a:solidFill>
                  <a:schemeClr val="bg1"/>
                </a:solidFill>
              </a:rPr>
              <a:t>Samen</a:t>
            </a:r>
            <a:r>
              <a:rPr lang="en-US" sz="3600" b="1" dirty="0">
                <a:solidFill>
                  <a:schemeClr val="bg1"/>
                </a:solidFill>
              </a:rPr>
              <a:t> </a:t>
            </a:r>
            <a:r>
              <a:rPr lang="en-US" sz="3600" b="1" dirty="0" err="1">
                <a:solidFill>
                  <a:schemeClr val="bg1"/>
                </a:solidFill>
              </a:rPr>
              <a:t>werken</a:t>
            </a:r>
            <a:r>
              <a:rPr lang="en-US" sz="3600" b="1" dirty="0">
                <a:solidFill>
                  <a:schemeClr val="bg1"/>
                </a:solidFill>
              </a:rPr>
              <a:t> </a:t>
            </a:r>
            <a:r>
              <a:rPr lang="en-US" sz="3600" b="1" dirty="0" err="1">
                <a:solidFill>
                  <a:schemeClr val="bg1"/>
                </a:solidFill>
              </a:rPr>
              <a:t>aan</a:t>
            </a:r>
            <a:r>
              <a:rPr lang="en-US" sz="3600" b="1" dirty="0">
                <a:solidFill>
                  <a:schemeClr val="bg1"/>
                </a:solidFill>
              </a:rPr>
              <a:t> de omgevingsvisie – </a:t>
            </a:r>
            <a:r>
              <a:rPr lang="en-US" sz="3600" b="1" dirty="0" err="1">
                <a:solidFill>
                  <a:schemeClr val="bg1"/>
                </a:solidFill>
              </a:rPr>
              <a:t>mentimeter</a:t>
            </a:r>
            <a:r>
              <a:rPr lang="en-US" sz="3600" b="1" dirty="0">
                <a:solidFill>
                  <a:schemeClr val="bg1"/>
                </a:solidFill>
              </a:rPr>
              <a:t>  </a:t>
            </a:r>
            <a:endParaRPr lang="nl-NL" sz="3200" dirty="0">
              <a:solidFill>
                <a:schemeClr val="bg1"/>
              </a:solidFill>
            </a:endParaRPr>
          </a:p>
        </p:txBody>
      </p:sp>
      <p:pic>
        <p:nvPicPr>
          <p:cNvPr id="6" name="Afbeelding 5" descr="Afbeelding met tekst&#10;&#10;Automatisch gegenereerde beschrijving">
            <a:extLst>
              <a:ext uri="{FF2B5EF4-FFF2-40B4-BE49-F238E27FC236}">
                <a16:creationId xmlns:a16="http://schemas.microsoft.com/office/drawing/2014/main" id="{CB116573-1EE7-422B-8348-88BBCB29A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7649925-5473-4AE7-84E0-2B13EE9E80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2570290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22</a:t>
            </a:fld>
            <a:endParaRPr lang="en-US" dirty="0">
              <a:solidFill>
                <a:schemeClr val="bg1"/>
              </a:solidFill>
            </a:endParaRPr>
          </a:p>
        </p:txBody>
      </p:sp>
      <p:sp>
        <p:nvSpPr>
          <p:cNvPr id="3" name="TextBox 45">
            <a:extLst>
              <a:ext uri="{FF2B5EF4-FFF2-40B4-BE49-F238E27FC236}">
                <a16:creationId xmlns:a16="http://schemas.microsoft.com/office/drawing/2014/main" id="{EFBA09CF-BDB2-4819-8586-7BBE90B2FE84}"/>
              </a:ext>
            </a:extLst>
          </p:cNvPr>
          <p:cNvSpPr txBox="1"/>
          <p:nvPr/>
        </p:nvSpPr>
        <p:spPr>
          <a:xfrm>
            <a:off x="961116" y="1677416"/>
            <a:ext cx="10269768" cy="2920864"/>
          </a:xfrm>
          <a:prstGeom prst="rect">
            <a:avLst/>
          </a:prstGeom>
          <a:noFill/>
        </p:spPr>
        <p:txBody>
          <a:bodyPr wrap="square" lIns="0" tIns="0" rIns="0" bIns="0" rtlCol="0" anchor="t">
            <a:spAutoFit/>
          </a:bodyPr>
          <a:lstStyle/>
          <a:p>
            <a:pPr algn="ctr">
              <a:lnSpc>
                <a:spcPct val="150000"/>
              </a:lnSpc>
            </a:pPr>
            <a:r>
              <a:rPr lang="nl-NL" sz="4400" dirty="0">
                <a:solidFill>
                  <a:schemeClr val="bg1"/>
                </a:solidFill>
                <a:latin typeface="+mj-lt"/>
              </a:rPr>
              <a:t>Landschap, archeologie en cultuurhistorie</a:t>
            </a:r>
          </a:p>
          <a:p>
            <a:pPr algn="ctr">
              <a:lnSpc>
                <a:spcPct val="150000"/>
              </a:lnSpc>
            </a:pPr>
            <a:r>
              <a:rPr lang="nl-NL" sz="4400" dirty="0">
                <a:solidFill>
                  <a:schemeClr val="bg1"/>
                </a:solidFill>
                <a:latin typeface="+mj-lt"/>
              </a:rPr>
              <a:t>Vrije tijd</a:t>
            </a:r>
          </a:p>
          <a:p>
            <a:pPr algn="ctr">
              <a:lnSpc>
                <a:spcPct val="150000"/>
              </a:lnSpc>
            </a:pPr>
            <a:r>
              <a:rPr lang="nl-NL" sz="4400" dirty="0">
                <a:solidFill>
                  <a:schemeClr val="bg1"/>
                </a:solidFill>
                <a:latin typeface="+mj-lt"/>
              </a:rPr>
              <a:t>Energie</a:t>
            </a:r>
          </a:p>
        </p:txBody>
      </p:sp>
      <p:pic>
        <p:nvPicPr>
          <p:cNvPr id="7" name="Afbeelding 6" descr="Afbeelding met tekst&#10;&#10;Automatisch gegenereerde beschrijving">
            <a:extLst>
              <a:ext uri="{FF2B5EF4-FFF2-40B4-BE49-F238E27FC236}">
                <a16:creationId xmlns:a16="http://schemas.microsoft.com/office/drawing/2014/main" id="{B5118BA7-0AA6-4867-927B-929DF8942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0ABA8E1-0D9A-4AB3-9365-A123514D8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1343681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23</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191195" y="1463626"/>
            <a:ext cx="6068578" cy="4124206"/>
          </a:xfrm>
          <a:prstGeom prst="rect">
            <a:avLst/>
          </a:prstGeom>
          <a:noFill/>
        </p:spPr>
        <p:txBody>
          <a:bodyPr wrap="square" rtlCol="0">
            <a:spAutoFit/>
          </a:bodyPr>
          <a:lstStyle/>
          <a:p>
            <a:r>
              <a:rPr lang="nl-NL" b="1" u="sng" dirty="0">
                <a:solidFill>
                  <a:schemeClr val="bg1"/>
                </a:solidFill>
              </a:rPr>
              <a:t>Huidige situatie </a:t>
            </a:r>
          </a:p>
          <a:p>
            <a:pPr marL="285750" indent="-285750">
              <a:buFont typeface="Courier New" panose="02070309020205020404" pitchFamily="49" charset="0"/>
              <a:buChar char="o"/>
            </a:pPr>
            <a:r>
              <a:rPr lang="nl-NL" sz="1600" dirty="0">
                <a:solidFill>
                  <a:schemeClr val="bg1"/>
                </a:solidFill>
                <a:sym typeface="Wingdings" panose="05000000000000000000" pitchFamily="2" charset="2"/>
              </a:rPr>
              <a:t>Samenspel vier cultuurhistorische landschappen</a:t>
            </a:r>
          </a:p>
          <a:p>
            <a:pPr marL="285750" indent="-285750">
              <a:buFont typeface="Courier New" panose="02070309020205020404" pitchFamily="49" charset="0"/>
              <a:buChar char="o"/>
            </a:pPr>
            <a:r>
              <a:rPr lang="nl-NL" sz="1600" dirty="0">
                <a:solidFill>
                  <a:schemeClr val="bg1"/>
                </a:solidFill>
                <a:sym typeface="Wingdings" panose="05000000000000000000" pitchFamily="2" charset="2"/>
              </a:rPr>
              <a:t>Overgang van hoog naar laag </a:t>
            </a:r>
          </a:p>
          <a:p>
            <a:pPr marL="285750" indent="-285750">
              <a:buFont typeface="Courier New" panose="02070309020205020404" pitchFamily="49" charset="0"/>
              <a:buChar char="o"/>
            </a:pPr>
            <a:r>
              <a:rPr lang="nl-NL" sz="1600" dirty="0">
                <a:solidFill>
                  <a:schemeClr val="bg1"/>
                </a:solidFill>
                <a:sym typeface="Wingdings" panose="05000000000000000000" pitchFamily="2" charset="2"/>
              </a:rPr>
              <a:t>Cultuurhistorische elementen  forten, landgoederen, archeologie</a:t>
            </a:r>
          </a:p>
          <a:p>
            <a:pPr marL="285750" indent="-285750">
              <a:buFont typeface="Courier New" panose="02070309020205020404" pitchFamily="49" charset="0"/>
              <a:buChar char="o"/>
            </a:pPr>
            <a:r>
              <a:rPr lang="nl-NL" sz="1600" dirty="0">
                <a:solidFill>
                  <a:schemeClr val="bg1"/>
                </a:solidFill>
              </a:rPr>
              <a:t>Regionale rol als landschappelijk hart</a:t>
            </a:r>
            <a:r>
              <a:rPr lang="nl-NL" sz="1600" dirty="0">
                <a:solidFill>
                  <a:schemeClr val="bg1"/>
                </a:solidFill>
                <a:sym typeface="Wingdings" panose="05000000000000000000" pitchFamily="2" charset="2"/>
              </a:rPr>
              <a:t>, uitloopgebied </a:t>
            </a:r>
          </a:p>
          <a:p>
            <a:pPr marL="285750" indent="-285750">
              <a:buFont typeface="Courier New" panose="02070309020205020404" pitchFamily="49" charset="0"/>
              <a:buChar char="o"/>
            </a:pPr>
            <a:r>
              <a:rPr lang="nl-NL" sz="1600" dirty="0">
                <a:solidFill>
                  <a:schemeClr val="bg1"/>
                </a:solidFill>
                <a:sym typeface="Wingdings" panose="05000000000000000000" pitchFamily="2" charset="2"/>
              </a:rPr>
              <a:t>Meer nadruk vrijetijdsbesteding – veel recreatieve trekkers </a:t>
            </a:r>
          </a:p>
          <a:p>
            <a:pPr marL="285750" indent="-285750">
              <a:buFont typeface="Courier New" panose="02070309020205020404" pitchFamily="49" charset="0"/>
              <a:buChar char="o"/>
            </a:pPr>
            <a:endParaRPr lang="nl-NL" sz="1600" dirty="0">
              <a:solidFill>
                <a:schemeClr val="bg1"/>
              </a:solidFill>
            </a:endParaRPr>
          </a:p>
          <a:p>
            <a:endParaRPr lang="nl-NL" sz="1600" dirty="0">
              <a:solidFill>
                <a:schemeClr val="bg1"/>
              </a:solidFill>
              <a:sym typeface="Wingdings" panose="05000000000000000000" pitchFamily="2" charset="2"/>
            </a:endParaRPr>
          </a:p>
          <a:p>
            <a:r>
              <a:rPr lang="nl-NL" b="1" u="sng" dirty="0">
                <a:solidFill>
                  <a:schemeClr val="bg1"/>
                </a:solidFill>
              </a:rPr>
              <a:t>Trends en ontwikkelingen</a:t>
            </a:r>
          </a:p>
          <a:p>
            <a:pPr marL="285750" indent="-285750">
              <a:buFont typeface="Courier New" panose="02070309020205020404" pitchFamily="49" charset="0"/>
              <a:buChar char="o"/>
            </a:pPr>
            <a:r>
              <a:rPr lang="nl-NL" sz="1600" dirty="0">
                <a:solidFill>
                  <a:schemeClr val="bg1"/>
                </a:solidFill>
              </a:rPr>
              <a:t>Landschap onder druk door ruimteclaims</a:t>
            </a:r>
          </a:p>
          <a:p>
            <a:pPr marL="742950" lvl="1" indent="-285750">
              <a:buFont typeface="Courier New" panose="02070309020205020404" pitchFamily="49" charset="0"/>
              <a:buChar char="o"/>
            </a:pPr>
            <a:r>
              <a:rPr lang="nl-NL" sz="1600" dirty="0">
                <a:solidFill>
                  <a:schemeClr val="bg1"/>
                </a:solidFill>
              </a:rPr>
              <a:t>verstedelijking </a:t>
            </a:r>
          </a:p>
          <a:p>
            <a:pPr marL="742950" lvl="1" indent="-285750">
              <a:buFont typeface="Courier New" panose="02070309020205020404" pitchFamily="49" charset="0"/>
              <a:buChar char="o"/>
            </a:pPr>
            <a:r>
              <a:rPr lang="nl-NL" sz="1600" dirty="0">
                <a:solidFill>
                  <a:schemeClr val="bg1"/>
                </a:solidFill>
              </a:rPr>
              <a:t>energietransitie</a:t>
            </a:r>
          </a:p>
          <a:p>
            <a:pPr marL="285750" indent="-285750">
              <a:buFont typeface="Courier New" panose="02070309020205020404" pitchFamily="49" charset="0"/>
              <a:buChar char="o"/>
            </a:pPr>
            <a:r>
              <a:rPr lang="nl-NL" sz="1600" dirty="0">
                <a:solidFill>
                  <a:schemeClr val="bg1"/>
                </a:solidFill>
              </a:rPr>
              <a:t>Mogelijkheden vrijetijdsbesteding steeds belangrijker</a:t>
            </a:r>
          </a:p>
          <a:p>
            <a:pPr marL="285750" indent="-285750">
              <a:buFont typeface="Courier New" panose="02070309020205020404" pitchFamily="49" charset="0"/>
              <a:buChar char="o"/>
            </a:pPr>
            <a:r>
              <a:rPr lang="nl-NL" sz="1600" dirty="0">
                <a:solidFill>
                  <a:schemeClr val="bg1"/>
                </a:solidFill>
              </a:rPr>
              <a:t>Herwaardering cultuurhistorie, verdienmodellen onder druk </a:t>
            </a:r>
          </a:p>
          <a:p>
            <a:endParaRPr lang="nl-NL" sz="1600" dirty="0">
              <a:solidFill>
                <a:schemeClr val="bg1"/>
              </a:solidFill>
            </a:endParaRPr>
          </a:p>
          <a:p>
            <a:pPr marL="285750" indent="-285750">
              <a:buFont typeface="Courier New" panose="02070309020205020404" pitchFamily="49" charset="0"/>
              <a:buChar char="o"/>
            </a:pPr>
            <a:endParaRPr lang="nl-NL" dirty="0">
              <a:solidFill>
                <a:schemeClr val="bg1"/>
              </a:solidFill>
            </a:endParaRPr>
          </a:p>
        </p:txBody>
      </p:sp>
      <p:sp>
        <p:nvSpPr>
          <p:cNvPr id="20" name="Tekstvak 19">
            <a:extLst>
              <a:ext uri="{FF2B5EF4-FFF2-40B4-BE49-F238E27FC236}">
                <a16:creationId xmlns:a16="http://schemas.microsoft.com/office/drawing/2014/main" id="{70C43CF2-DD44-4A22-9735-7CD87EB646B5}"/>
              </a:ext>
            </a:extLst>
          </p:cNvPr>
          <p:cNvSpPr txBox="1"/>
          <p:nvPr/>
        </p:nvSpPr>
        <p:spPr>
          <a:xfrm>
            <a:off x="191195" y="66692"/>
            <a:ext cx="10740041" cy="1015663"/>
          </a:xfrm>
          <a:prstGeom prst="rect">
            <a:avLst/>
          </a:prstGeom>
          <a:noFill/>
        </p:spPr>
        <p:txBody>
          <a:bodyPr wrap="square" rtlCol="0">
            <a:spAutoFit/>
          </a:bodyPr>
          <a:lstStyle/>
          <a:p>
            <a:r>
              <a:rPr lang="nl-NL" sz="3200" b="1" dirty="0">
                <a:solidFill>
                  <a:schemeClr val="bg1"/>
                </a:solidFill>
              </a:rPr>
              <a:t>Landschap, archeologie en cultuurhistorie |Vrije tijd | </a:t>
            </a:r>
            <a:r>
              <a:rPr lang="nl-NL" sz="2400" b="1" dirty="0">
                <a:solidFill>
                  <a:schemeClr val="bg1"/>
                </a:solidFill>
              </a:rPr>
              <a:t>Energie</a:t>
            </a:r>
            <a:r>
              <a:rPr lang="nl-NL" sz="3200" b="1" dirty="0">
                <a:solidFill>
                  <a:schemeClr val="bg1"/>
                </a:solidFill>
              </a:rPr>
              <a:t> </a:t>
            </a:r>
            <a:br>
              <a:rPr lang="nl-NL" sz="2800" b="1" dirty="0">
                <a:solidFill>
                  <a:schemeClr val="bg1"/>
                </a:solidFill>
              </a:rPr>
            </a:br>
            <a:r>
              <a:rPr lang="nl-NL" sz="2400" dirty="0">
                <a:solidFill>
                  <a:schemeClr val="bg1"/>
                </a:solidFill>
              </a:rPr>
              <a:t>Basisverkenning</a:t>
            </a:r>
            <a:r>
              <a:rPr lang="nl-NL" sz="2800" b="1" dirty="0">
                <a:solidFill>
                  <a:schemeClr val="bg1"/>
                </a:solidFill>
              </a:rPr>
              <a:t> </a:t>
            </a:r>
            <a:endParaRPr lang="nl-NL" sz="2800" dirty="0">
              <a:solidFill>
                <a:schemeClr val="bg1"/>
              </a:solidFill>
            </a:endParaRPr>
          </a:p>
        </p:txBody>
      </p:sp>
      <p:pic>
        <p:nvPicPr>
          <p:cNvPr id="11" name="Afbeelding 10">
            <a:extLst>
              <a:ext uri="{FF2B5EF4-FFF2-40B4-BE49-F238E27FC236}">
                <a16:creationId xmlns:a16="http://schemas.microsoft.com/office/drawing/2014/main" id="{8FF6979E-E3E2-4A6C-966D-96412CE12276}"/>
              </a:ext>
            </a:extLst>
          </p:cNvPr>
          <p:cNvPicPr>
            <a:picLocks noChangeAspect="1"/>
          </p:cNvPicPr>
          <p:nvPr/>
        </p:nvPicPr>
        <p:blipFill rotWithShape="1">
          <a:blip r:embed="rId3"/>
          <a:srcRect r="32065"/>
          <a:stretch/>
        </p:blipFill>
        <p:spPr>
          <a:xfrm>
            <a:off x="6450968" y="943712"/>
            <a:ext cx="5536481" cy="5760047"/>
          </a:xfrm>
          <a:prstGeom prst="rect">
            <a:avLst/>
          </a:prstGeom>
        </p:spPr>
      </p:pic>
      <p:pic>
        <p:nvPicPr>
          <p:cNvPr id="13" name="Afbeelding 12">
            <a:extLst>
              <a:ext uri="{FF2B5EF4-FFF2-40B4-BE49-F238E27FC236}">
                <a16:creationId xmlns:a16="http://schemas.microsoft.com/office/drawing/2014/main" id="{FEE3CB5B-2F78-436F-94BB-6EAB82CAF070}"/>
              </a:ext>
            </a:extLst>
          </p:cNvPr>
          <p:cNvPicPr>
            <a:picLocks noChangeAspect="1"/>
          </p:cNvPicPr>
          <p:nvPr/>
        </p:nvPicPr>
        <p:blipFill rotWithShape="1">
          <a:blip r:embed="rId3"/>
          <a:srcRect l="71575" t="12238" r="8996" b="57917"/>
          <a:stretch/>
        </p:blipFill>
        <p:spPr>
          <a:xfrm>
            <a:off x="5584409" y="4351245"/>
            <a:ext cx="2166833" cy="2352515"/>
          </a:xfrm>
          <a:prstGeom prst="rect">
            <a:avLst/>
          </a:prstGeom>
        </p:spPr>
      </p:pic>
    </p:spTree>
    <p:extLst>
      <p:ext uri="{BB962C8B-B14F-4D97-AF65-F5344CB8AC3E}">
        <p14:creationId xmlns:p14="http://schemas.microsoft.com/office/powerpoint/2010/main" val="153220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24</a:t>
            </a:fld>
            <a:endParaRPr lang="en-US" dirty="0">
              <a:solidFill>
                <a:schemeClr val="bg1"/>
              </a:solidFill>
            </a:endParaRPr>
          </a:p>
        </p:txBody>
      </p:sp>
      <p:sp>
        <p:nvSpPr>
          <p:cNvPr id="20" name="Tekstvak 19">
            <a:extLst>
              <a:ext uri="{FF2B5EF4-FFF2-40B4-BE49-F238E27FC236}">
                <a16:creationId xmlns:a16="http://schemas.microsoft.com/office/drawing/2014/main" id="{70C43CF2-DD44-4A22-9735-7CD87EB646B5}"/>
              </a:ext>
            </a:extLst>
          </p:cNvPr>
          <p:cNvSpPr txBox="1"/>
          <p:nvPr/>
        </p:nvSpPr>
        <p:spPr>
          <a:xfrm>
            <a:off x="191195" y="66692"/>
            <a:ext cx="10740041" cy="1015663"/>
          </a:xfrm>
          <a:prstGeom prst="rect">
            <a:avLst/>
          </a:prstGeom>
          <a:noFill/>
        </p:spPr>
        <p:txBody>
          <a:bodyPr wrap="square" rtlCol="0">
            <a:spAutoFit/>
          </a:bodyPr>
          <a:lstStyle/>
          <a:p>
            <a:r>
              <a:rPr lang="nl-NL" sz="3200" b="1" dirty="0">
                <a:solidFill>
                  <a:schemeClr val="bg1"/>
                </a:solidFill>
              </a:rPr>
              <a:t>Landschap, archeologie en cultuurhistorie |Vrije tijd | </a:t>
            </a:r>
            <a:r>
              <a:rPr lang="nl-NL" sz="2400" b="1" dirty="0">
                <a:solidFill>
                  <a:schemeClr val="bg1"/>
                </a:solidFill>
              </a:rPr>
              <a:t>Energie </a:t>
            </a:r>
            <a:br>
              <a:rPr lang="nl-NL" sz="2800" b="1" dirty="0">
                <a:solidFill>
                  <a:schemeClr val="bg1"/>
                </a:solidFill>
              </a:rPr>
            </a:br>
            <a:r>
              <a:rPr lang="nl-NL" sz="2400" dirty="0">
                <a:solidFill>
                  <a:schemeClr val="bg1"/>
                </a:solidFill>
              </a:rPr>
              <a:t>Basisverkenning</a:t>
            </a:r>
            <a:r>
              <a:rPr lang="nl-NL" sz="2800" b="1" dirty="0">
                <a:solidFill>
                  <a:schemeClr val="bg1"/>
                </a:solidFill>
              </a:rPr>
              <a:t> </a:t>
            </a:r>
            <a:endParaRPr lang="nl-NL" sz="2800" dirty="0">
              <a:solidFill>
                <a:schemeClr val="bg1"/>
              </a:solidFill>
            </a:endParaRPr>
          </a:p>
        </p:txBody>
      </p:sp>
      <p:pic>
        <p:nvPicPr>
          <p:cNvPr id="4" name="Afbeelding 3">
            <a:extLst>
              <a:ext uri="{FF2B5EF4-FFF2-40B4-BE49-F238E27FC236}">
                <a16:creationId xmlns:a16="http://schemas.microsoft.com/office/drawing/2014/main" id="{89C96811-85E4-4C10-8F32-B79CC6BFEE03}"/>
              </a:ext>
            </a:extLst>
          </p:cNvPr>
          <p:cNvPicPr>
            <a:picLocks noChangeAspect="1"/>
          </p:cNvPicPr>
          <p:nvPr/>
        </p:nvPicPr>
        <p:blipFill rotWithShape="1">
          <a:blip r:embed="rId3"/>
          <a:srcRect l="763" t="972" r="39815" b="498"/>
          <a:stretch/>
        </p:blipFill>
        <p:spPr>
          <a:xfrm>
            <a:off x="953980" y="1082354"/>
            <a:ext cx="4769481" cy="5585065"/>
          </a:xfrm>
          <a:prstGeom prst="rect">
            <a:avLst/>
          </a:prstGeom>
        </p:spPr>
      </p:pic>
      <p:pic>
        <p:nvPicPr>
          <p:cNvPr id="6" name="Afbeelding 5">
            <a:extLst>
              <a:ext uri="{FF2B5EF4-FFF2-40B4-BE49-F238E27FC236}">
                <a16:creationId xmlns:a16="http://schemas.microsoft.com/office/drawing/2014/main" id="{BAD234BC-7E54-4BB7-B45E-C47D029D4F7E}"/>
              </a:ext>
            </a:extLst>
          </p:cNvPr>
          <p:cNvPicPr>
            <a:picLocks noChangeAspect="1"/>
          </p:cNvPicPr>
          <p:nvPr/>
        </p:nvPicPr>
        <p:blipFill rotWithShape="1">
          <a:blip r:embed="rId3"/>
          <a:srcRect l="72193" t="27868" r="6610" b="69767"/>
          <a:stretch/>
        </p:blipFill>
        <p:spPr>
          <a:xfrm>
            <a:off x="92146" y="5918200"/>
            <a:ext cx="3277587" cy="258233"/>
          </a:xfrm>
          <a:prstGeom prst="rect">
            <a:avLst/>
          </a:prstGeom>
        </p:spPr>
      </p:pic>
      <p:pic>
        <p:nvPicPr>
          <p:cNvPr id="9" name="Afbeelding 8">
            <a:extLst>
              <a:ext uri="{FF2B5EF4-FFF2-40B4-BE49-F238E27FC236}">
                <a16:creationId xmlns:a16="http://schemas.microsoft.com/office/drawing/2014/main" id="{0260DEAD-ED3A-4E77-86CB-884C9B60E0B6}"/>
              </a:ext>
            </a:extLst>
          </p:cNvPr>
          <p:cNvPicPr>
            <a:picLocks noChangeAspect="1"/>
          </p:cNvPicPr>
          <p:nvPr/>
        </p:nvPicPr>
        <p:blipFill rotWithShape="1">
          <a:blip r:embed="rId4"/>
          <a:srcRect r="40580"/>
          <a:stretch/>
        </p:blipFill>
        <p:spPr>
          <a:xfrm>
            <a:off x="7319814" y="1062207"/>
            <a:ext cx="4707078" cy="5605212"/>
          </a:xfrm>
          <a:prstGeom prst="rect">
            <a:avLst/>
          </a:prstGeom>
        </p:spPr>
      </p:pic>
      <p:pic>
        <p:nvPicPr>
          <p:cNvPr id="12" name="Afbeelding 11">
            <a:extLst>
              <a:ext uri="{FF2B5EF4-FFF2-40B4-BE49-F238E27FC236}">
                <a16:creationId xmlns:a16="http://schemas.microsoft.com/office/drawing/2014/main" id="{FD3D6CC6-AB9D-45C8-ADAE-6418D4D32B35}"/>
              </a:ext>
            </a:extLst>
          </p:cNvPr>
          <p:cNvPicPr>
            <a:picLocks noChangeAspect="1"/>
          </p:cNvPicPr>
          <p:nvPr/>
        </p:nvPicPr>
        <p:blipFill rotWithShape="1">
          <a:blip r:embed="rId4"/>
          <a:srcRect l="71217" t="11199" r="5738" b="16417"/>
          <a:stretch/>
        </p:blipFill>
        <p:spPr>
          <a:xfrm>
            <a:off x="5864313" y="1646062"/>
            <a:ext cx="2259454" cy="5021357"/>
          </a:xfrm>
          <a:prstGeom prst="rect">
            <a:avLst/>
          </a:prstGeom>
        </p:spPr>
      </p:pic>
      <p:pic>
        <p:nvPicPr>
          <p:cNvPr id="10" name="Afbeelding 9">
            <a:extLst>
              <a:ext uri="{FF2B5EF4-FFF2-40B4-BE49-F238E27FC236}">
                <a16:creationId xmlns:a16="http://schemas.microsoft.com/office/drawing/2014/main" id="{FA3A9A55-9F64-4C60-BF81-894386B21ED5}"/>
              </a:ext>
            </a:extLst>
          </p:cNvPr>
          <p:cNvPicPr>
            <a:picLocks noChangeAspect="1"/>
          </p:cNvPicPr>
          <p:nvPr/>
        </p:nvPicPr>
        <p:blipFill rotWithShape="1">
          <a:blip r:embed="rId3"/>
          <a:srcRect l="72193" t="18447" r="9978" b="72210"/>
          <a:stretch/>
        </p:blipFill>
        <p:spPr>
          <a:xfrm>
            <a:off x="92146" y="4897967"/>
            <a:ext cx="2756887" cy="1020232"/>
          </a:xfrm>
          <a:prstGeom prst="rect">
            <a:avLst/>
          </a:prstGeom>
        </p:spPr>
      </p:pic>
      <p:pic>
        <p:nvPicPr>
          <p:cNvPr id="11" name="Afbeelding 10">
            <a:extLst>
              <a:ext uri="{FF2B5EF4-FFF2-40B4-BE49-F238E27FC236}">
                <a16:creationId xmlns:a16="http://schemas.microsoft.com/office/drawing/2014/main" id="{14FAE230-2480-44FA-A282-39EB01C5F565}"/>
              </a:ext>
            </a:extLst>
          </p:cNvPr>
          <p:cNvPicPr>
            <a:picLocks noChangeAspect="1"/>
          </p:cNvPicPr>
          <p:nvPr/>
        </p:nvPicPr>
        <p:blipFill rotWithShape="1">
          <a:blip r:embed="rId3"/>
          <a:srcRect l="72193" t="13537" r="16439" b="81347"/>
          <a:stretch/>
        </p:blipFill>
        <p:spPr>
          <a:xfrm>
            <a:off x="92146" y="4339366"/>
            <a:ext cx="1757822" cy="558601"/>
          </a:xfrm>
          <a:prstGeom prst="rect">
            <a:avLst/>
          </a:prstGeom>
        </p:spPr>
      </p:pic>
      <p:pic>
        <p:nvPicPr>
          <p:cNvPr id="13" name="Afbeelding 12">
            <a:extLst>
              <a:ext uri="{FF2B5EF4-FFF2-40B4-BE49-F238E27FC236}">
                <a16:creationId xmlns:a16="http://schemas.microsoft.com/office/drawing/2014/main" id="{2FBB9320-E607-444C-968C-0B9874CA602D}"/>
              </a:ext>
            </a:extLst>
          </p:cNvPr>
          <p:cNvPicPr>
            <a:picLocks noChangeAspect="1"/>
          </p:cNvPicPr>
          <p:nvPr/>
        </p:nvPicPr>
        <p:blipFill rotWithShape="1">
          <a:blip r:embed="rId3"/>
          <a:srcRect l="72193" t="30233" r="2613" b="65181"/>
          <a:stretch/>
        </p:blipFill>
        <p:spPr>
          <a:xfrm>
            <a:off x="92145" y="6176433"/>
            <a:ext cx="3895653" cy="500831"/>
          </a:xfrm>
          <a:prstGeom prst="rect">
            <a:avLst/>
          </a:prstGeom>
        </p:spPr>
      </p:pic>
    </p:spTree>
    <p:extLst>
      <p:ext uri="{BB962C8B-B14F-4D97-AF65-F5344CB8AC3E}">
        <p14:creationId xmlns:p14="http://schemas.microsoft.com/office/powerpoint/2010/main" val="1529291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25</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191194" y="1463040"/>
            <a:ext cx="5904806" cy="3354765"/>
          </a:xfrm>
          <a:prstGeom prst="rect">
            <a:avLst/>
          </a:prstGeom>
          <a:noFill/>
        </p:spPr>
        <p:txBody>
          <a:bodyPr wrap="square" rtlCol="0">
            <a:spAutoFit/>
          </a:bodyPr>
          <a:lstStyle/>
          <a:p>
            <a:r>
              <a:rPr lang="nl-NL" b="1" u="sng" dirty="0">
                <a:solidFill>
                  <a:schemeClr val="bg1"/>
                </a:solidFill>
              </a:rPr>
              <a:t>Huidige situatie </a:t>
            </a:r>
            <a:endParaRPr lang="nl-NL" sz="1600" dirty="0">
              <a:solidFill>
                <a:schemeClr val="bg1"/>
              </a:solidFill>
              <a:sym typeface="Wingdings" panose="05000000000000000000" pitchFamily="2" charset="2"/>
            </a:endParaRPr>
          </a:p>
          <a:p>
            <a:pPr marL="285750" indent="-285750">
              <a:buFont typeface="Courier New" panose="02070309020205020404" pitchFamily="49" charset="0"/>
              <a:buChar char="o"/>
            </a:pPr>
            <a:r>
              <a:rPr lang="nl-NL" sz="1600" dirty="0">
                <a:solidFill>
                  <a:schemeClr val="bg1"/>
                </a:solidFill>
                <a:sym typeface="Wingdings" panose="05000000000000000000" pitchFamily="2" charset="2"/>
              </a:rPr>
              <a:t>Toewerken klimaatneutrale gemeente, maar initiatieven beperkt</a:t>
            </a:r>
          </a:p>
          <a:p>
            <a:pPr marL="285750" indent="-285750">
              <a:buFont typeface="Courier New" panose="02070309020205020404" pitchFamily="49" charset="0"/>
              <a:buChar char="o"/>
            </a:pPr>
            <a:r>
              <a:rPr lang="nl-NL" sz="1600" dirty="0">
                <a:solidFill>
                  <a:schemeClr val="bg1"/>
                </a:solidFill>
                <a:sym typeface="Wingdings" panose="05000000000000000000" pitchFamily="2" charset="2"/>
              </a:rPr>
              <a:t>Regionale Energie Strategie – U16 gemeenten</a:t>
            </a:r>
          </a:p>
          <a:p>
            <a:pPr marL="742950" lvl="1" indent="-285750">
              <a:buFont typeface="Courier New" panose="02070309020205020404" pitchFamily="49" charset="0"/>
              <a:buChar char="o"/>
            </a:pPr>
            <a:r>
              <a:rPr lang="nl-NL" sz="1600" dirty="0">
                <a:solidFill>
                  <a:schemeClr val="bg1"/>
                </a:solidFill>
                <a:sym typeface="Wingdings" panose="05000000000000000000" pitchFamily="2" charset="2"/>
              </a:rPr>
              <a:t>Energiebesparing en warmtetransitie </a:t>
            </a:r>
          </a:p>
          <a:p>
            <a:pPr marL="742950" lvl="1" indent="-285750">
              <a:buFont typeface="Courier New" panose="02070309020205020404" pitchFamily="49" charset="0"/>
              <a:buChar char="o"/>
            </a:pPr>
            <a:r>
              <a:rPr lang="nl-NL" sz="1600" dirty="0">
                <a:solidFill>
                  <a:schemeClr val="bg1"/>
                </a:solidFill>
                <a:sym typeface="Wingdings" panose="05000000000000000000" pitchFamily="2" charset="2"/>
              </a:rPr>
              <a:t>Duurzame energieopwekking (zon en wind)</a:t>
            </a:r>
          </a:p>
          <a:p>
            <a:pPr marL="1200150" lvl="2" indent="-285750">
              <a:buFont typeface="Courier New" panose="02070309020205020404" pitchFamily="49" charset="0"/>
              <a:buChar char="o"/>
            </a:pPr>
            <a:r>
              <a:rPr lang="nl-NL" sz="1600" dirty="0">
                <a:solidFill>
                  <a:schemeClr val="bg1"/>
                </a:solidFill>
                <a:sym typeface="Wingdings" panose="05000000000000000000" pitchFamily="2" charset="2"/>
              </a:rPr>
              <a:t>Potentiële kansrijke zoeklocaties zonne-energie</a:t>
            </a:r>
          </a:p>
          <a:p>
            <a:pPr marL="1200150" lvl="2" indent="-285750">
              <a:buFont typeface="Courier New" panose="02070309020205020404" pitchFamily="49" charset="0"/>
              <a:buChar char="o"/>
            </a:pPr>
            <a:r>
              <a:rPr lang="nl-NL" sz="1600" dirty="0">
                <a:solidFill>
                  <a:schemeClr val="bg1"/>
                </a:solidFill>
                <a:sym typeface="Wingdings" panose="05000000000000000000" pitchFamily="2" charset="2"/>
              </a:rPr>
              <a:t>Technische studie mogelijkheden windenergie</a:t>
            </a:r>
          </a:p>
          <a:p>
            <a:pPr lvl="2"/>
            <a:endParaRPr lang="nl-NL" sz="1600" dirty="0">
              <a:solidFill>
                <a:schemeClr val="bg1"/>
              </a:solidFill>
              <a:sym typeface="Wingdings" panose="05000000000000000000" pitchFamily="2" charset="2"/>
            </a:endParaRPr>
          </a:p>
          <a:p>
            <a:r>
              <a:rPr lang="nl-NL" sz="1600" b="1" u="sng" dirty="0">
                <a:solidFill>
                  <a:schemeClr val="bg1"/>
                </a:solidFill>
              </a:rPr>
              <a:t>Trends en ontwikkelingen</a:t>
            </a:r>
            <a:endParaRPr lang="nl-NL" sz="1600" dirty="0">
              <a:solidFill>
                <a:schemeClr val="bg1"/>
              </a:solidFill>
            </a:endParaRPr>
          </a:p>
          <a:p>
            <a:pPr marL="285750" indent="-285750">
              <a:buFont typeface="Courier New" panose="02070309020205020404" pitchFamily="49" charset="0"/>
              <a:buChar char="o"/>
            </a:pPr>
            <a:r>
              <a:rPr lang="nl-NL" sz="1600" dirty="0">
                <a:solidFill>
                  <a:schemeClr val="bg1"/>
                </a:solidFill>
              </a:rPr>
              <a:t>Ruimte zoeken voor opwekking duurzame energie – maatwerk </a:t>
            </a:r>
          </a:p>
          <a:p>
            <a:pPr marL="285750" indent="-285750">
              <a:buFont typeface="Courier New" panose="02070309020205020404" pitchFamily="49" charset="0"/>
              <a:buChar char="o"/>
            </a:pPr>
            <a:r>
              <a:rPr lang="nl-NL" sz="1600" dirty="0">
                <a:solidFill>
                  <a:schemeClr val="bg1"/>
                </a:solidFill>
              </a:rPr>
              <a:t>Capaciteit huidige energienet loopt tegen grenzen aan </a:t>
            </a:r>
            <a:endParaRPr lang="nl-NL" sz="1600" dirty="0">
              <a:solidFill>
                <a:schemeClr val="bg1"/>
              </a:solidFill>
              <a:sym typeface="Wingdings" panose="05000000000000000000" pitchFamily="2" charset="2"/>
            </a:endParaRPr>
          </a:p>
          <a:p>
            <a:pPr marL="1200150" lvl="2" indent="-285750">
              <a:buFont typeface="Courier New" panose="02070309020205020404" pitchFamily="49" charset="0"/>
              <a:buChar char="o"/>
            </a:pPr>
            <a:endParaRPr lang="nl-NL" sz="1600" dirty="0">
              <a:solidFill>
                <a:schemeClr val="bg1"/>
              </a:solidFill>
            </a:endParaRPr>
          </a:p>
          <a:p>
            <a:pPr marL="285750" indent="-285750">
              <a:buFont typeface="Courier New" panose="02070309020205020404" pitchFamily="49" charset="0"/>
              <a:buChar char="o"/>
            </a:pPr>
            <a:endParaRPr lang="nl-NL" dirty="0">
              <a:solidFill>
                <a:schemeClr val="bg1"/>
              </a:solidFill>
            </a:endParaRPr>
          </a:p>
        </p:txBody>
      </p:sp>
      <p:sp>
        <p:nvSpPr>
          <p:cNvPr id="20" name="Tekstvak 19">
            <a:extLst>
              <a:ext uri="{FF2B5EF4-FFF2-40B4-BE49-F238E27FC236}">
                <a16:creationId xmlns:a16="http://schemas.microsoft.com/office/drawing/2014/main" id="{70C43CF2-DD44-4A22-9735-7CD87EB646B5}"/>
              </a:ext>
            </a:extLst>
          </p:cNvPr>
          <p:cNvSpPr txBox="1"/>
          <p:nvPr/>
        </p:nvSpPr>
        <p:spPr>
          <a:xfrm>
            <a:off x="191195" y="66692"/>
            <a:ext cx="10740041" cy="1015663"/>
          </a:xfrm>
          <a:prstGeom prst="rect">
            <a:avLst/>
          </a:prstGeom>
          <a:noFill/>
        </p:spPr>
        <p:txBody>
          <a:bodyPr wrap="square" rtlCol="0">
            <a:spAutoFit/>
          </a:bodyPr>
          <a:lstStyle/>
          <a:p>
            <a:r>
              <a:rPr lang="nl-NL" sz="2400" b="1" dirty="0">
                <a:solidFill>
                  <a:schemeClr val="bg1"/>
                </a:solidFill>
              </a:rPr>
              <a:t>Landschap, archeologie en cultuurhistorie </a:t>
            </a:r>
            <a:r>
              <a:rPr lang="nl-NL" sz="3200" b="1" dirty="0">
                <a:solidFill>
                  <a:schemeClr val="bg1"/>
                </a:solidFill>
              </a:rPr>
              <a:t>|</a:t>
            </a:r>
            <a:r>
              <a:rPr lang="nl-NL" sz="2400" b="1" dirty="0">
                <a:solidFill>
                  <a:schemeClr val="bg1"/>
                </a:solidFill>
              </a:rPr>
              <a:t>Vrije tijd </a:t>
            </a:r>
            <a:r>
              <a:rPr lang="nl-NL" sz="3200" b="1" dirty="0">
                <a:solidFill>
                  <a:schemeClr val="bg1"/>
                </a:solidFill>
              </a:rPr>
              <a:t>| Energie </a:t>
            </a:r>
            <a:br>
              <a:rPr lang="nl-NL" sz="2800" b="1" dirty="0">
                <a:solidFill>
                  <a:schemeClr val="bg1"/>
                </a:solidFill>
              </a:rPr>
            </a:br>
            <a:r>
              <a:rPr lang="nl-NL" sz="2400" dirty="0">
                <a:solidFill>
                  <a:schemeClr val="bg1"/>
                </a:solidFill>
              </a:rPr>
              <a:t>Basisverkenning</a:t>
            </a:r>
            <a:r>
              <a:rPr lang="nl-NL" sz="2800" b="1" dirty="0">
                <a:solidFill>
                  <a:schemeClr val="bg1"/>
                </a:solidFill>
              </a:rPr>
              <a:t> </a:t>
            </a:r>
            <a:endParaRPr lang="nl-NL" sz="2800" dirty="0">
              <a:solidFill>
                <a:schemeClr val="bg1"/>
              </a:solidFill>
            </a:endParaRPr>
          </a:p>
        </p:txBody>
      </p:sp>
      <p:pic>
        <p:nvPicPr>
          <p:cNvPr id="4" name="Afbeelding 3">
            <a:extLst>
              <a:ext uri="{FF2B5EF4-FFF2-40B4-BE49-F238E27FC236}">
                <a16:creationId xmlns:a16="http://schemas.microsoft.com/office/drawing/2014/main" id="{D2436E9B-8927-4437-B262-00D51F205AC7}"/>
              </a:ext>
            </a:extLst>
          </p:cNvPr>
          <p:cNvPicPr>
            <a:picLocks noChangeAspect="1"/>
          </p:cNvPicPr>
          <p:nvPr/>
        </p:nvPicPr>
        <p:blipFill rotWithShape="1">
          <a:blip r:embed="rId3"/>
          <a:srcRect l="-1" r="29815"/>
          <a:stretch/>
        </p:blipFill>
        <p:spPr>
          <a:xfrm>
            <a:off x="6096000" y="669713"/>
            <a:ext cx="5904806" cy="6066276"/>
          </a:xfrm>
          <a:prstGeom prst="rect">
            <a:avLst/>
          </a:prstGeom>
        </p:spPr>
      </p:pic>
      <p:pic>
        <p:nvPicPr>
          <p:cNvPr id="6" name="Afbeelding 5">
            <a:extLst>
              <a:ext uri="{FF2B5EF4-FFF2-40B4-BE49-F238E27FC236}">
                <a16:creationId xmlns:a16="http://schemas.microsoft.com/office/drawing/2014/main" id="{D5AF45B7-B216-4827-B0DE-10E995A364D1}"/>
              </a:ext>
            </a:extLst>
          </p:cNvPr>
          <p:cNvPicPr>
            <a:picLocks noChangeAspect="1"/>
          </p:cNvPicPr>
          <p:nvPr/>
        </p:nvPicPr>
        <p:blipFill rotWithShape="1">
          <a:blip r:embed="rId3"/>
          <a:srcRect l="72170" t="11545" r="3314" b="65696"/>
          <a:stretch/>
        </p:blipFill>
        <p:spPr>
          <a:xfrm>
            <a:off x="5486401" y="4987636"/>
            <a:ext cx="2611947" cy="1748353"/>
          </a:xfrm>
          <a:prstGeom prst="rect">
            <a:avLst/>
          </a:prstGeom>
        </p:spPr>
      </p:pic>
    </p:spTree>
    <p:extLst>
      <p:ext uri="{BB962C8B-B14F-4D97-AF65-F5344CB8AC3E}">
        <p14:creationId xmlns:p14="http://schemas.microsoft.com/office/powerpoint/2010/main" val="625145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26</a:t>
            </a:fld>
            <a:endParaRPr lang="en-US" dirty="0">
              <a:solidFill>
                <a:schemeClr val="bg1"/>
              </a:solidFill>
            </a:endParaRPr>
          </a:p>
        </p:txBody>
      </p:sp>
      <p:sp>
        <p:nvSpPr>
          <p:cNvPr id="3" name="Tekstvak 2">
            <a:extLst>
              <a:ext uri="{FF2B5EF4-FFF2-40B4-BE49-F238E27FC236}">
                <a16:creationId xmlns:a16="http://schemas.microsoft.com/office/drawing/2014/main" id="{4DAA7091-C7C2-4888-A099-E021695A044A}"/>
              </a:ext>
            </a:extLst>
          </p:cNvPr>
          <p:cNvSpPr txBox="1"/>
          <p:nvPr/>
        </p:nvSpPr>
        <p:spPr>
          <a:xfrm>
            <a:off x="1338349" y="2782669"/>
            <a:ext cx="10544695" cy="646331"/>
          </a:xfrm>
          <a:prstGeom prst="rect">
            <a:avLst/>
          </a:prstGeom>
          <a:noFill/>
        </p:spPr>
        <p:txBody>
          <a:bodyPr wrap="square" rtlCol="0">
            <a:spAutoFit/>
          </a:bodyPr>
          <a:lstStyle/>
          <a:p>
            <a:r>
              <a:rPr lang="en-US" sz="3600" b="1" dirty="0" err="1">
                <a:solidFill>
                  <a:schemeClr val="bg1"/>
                </a:solidFill>
              </a:rPr>
              <a:t>Samen</a:t>
            </a:r>
            <a:r>
              <a:rPr lang="en-US" sz="3600" b="1" dirty="0">
                <a:solidFill>
                  <a:schemeClr val="bg1"/>
                </a:solidFill>
              </a:rPr>
              <a:t> </a:t>
            </a:r>
            <a:r>
              <a:rPr lang="en-US" sz="3600" b="1" dirty="0" err="1">
                <a:solidFill>
                  <a:schemeClr val="bg1"/>
                </a:solidFill>
              </a:rPr>
              <a:t>werken</a:t>
            </a:r>
            <a:r>
              <a:rPr lang="en-US" sz="3600" b="1" dirty="0">
                <a:solidFill>
                  <a:schemeClr val="bg1"/>
                </a:solidFill>
              </a:rPr>
              <a:t> </a:t>
            </a:r>
            <a:r>
              <a:rPr lang="en-US" sz="3600" b="1" dirty="0" err="1">
                <a:solidFill>
                  <a:schemeClr val="bg1"/>
                </a:solidFill>
              </a:rPr>
              <a:t>aan</a:t>
            </a:r>
            <a:r>
              <a:rPr lang="en-US" sz="3600" b="1" dirty="0">
                <a:solidFill>
                  <a:schemeClr val="bg1"/>
                </a:solidFill>
              </a:rPr>
              <a:t> de omgevingsvisie – </a:t>
            </a:r>
            <a:r>
              <a:rPr lang="en-US" sz="3600" b="1" dirty="0" err="1">
                <a:solidFill>
                  <a:schemeClr val="bg1"/>
                </a:solidFill>
              </a:rPr>
              <a:t>mentimeter</a:t>
            </a:r>
            <a:r>
              <a:rPr lang="en-US" sz="3600" b="1" dirty="0">
                <a:solidFill>
                  <a:schemeClr val="bg1"/>
                </a:solidFill>
              </a:rPr>
              <a:t>  </a:t>
            </a:r>
            <a:endParaRPr lang="nl-NL" sz="3200" dirty="0">
              <a:solidFill>
                <a:schemeClr val="bg1"/>
              </a:solidFill>
            </a:endParaRPr>
          </a:p>
        </p:txBody>
      </p:sp>
      <p:pic>
        <p:nvPicPr>
          <p:cNvPr id="6" name="Afbeelding 5" descr="Afbeelding met tekst&#10;&#10;Automatisch gegenereerde beschrijving">
            <a:extLst>
              <a:ext uri="{FF2B5EF4-FFF2-40B4-BE49-F238E27FC236}">
                <a16:creationId xmlns:a16="http://schemas.microsoft.com/office/drawing/2014/main" id="{CB116573-1EE7-422B-8348-88BBCB29A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7649925-5473-4AE7-84E0-2B13EE9E80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1011324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27</a:t>
            </a:fld>
            <a:endParaRPr lang="en-US" dirty="0">
              <a:solidFill>
                <a:schemeClr val="bg1"/>
              </a:solidFill>
            </a:endParaRPr>
          </a:p>
        </p:txBody>
      </p:sp>
      <p:sp>
        <p:nvSpPr>
          <p:cNvPr id="3" name="TextBox 45">
            <a:extLst>
              <a:ext uri="{FF2B5EF4-FFF2-40B4-BE49-F238E27FC236}">
                <a16:creationId xmlns:a16="http://schemas.microsoft.com/office/drawing/2014/main" id="{EFBA09CF-BDB2-4819-8586-7BBE90B2FE84}"/>
              </a:ext>
            </a:extLst>
          </p:cNvPr>
          <p:cNvSpPr txBox="1"/>
          <p:nvPr/>
        </p:nvSpPr>
        <p:spPr>
          <a:xfrm>
            <a:off x="961116" y="1677416"/>
            <a:ext cx="10269768" cy="2920864"/>
          </a:xfrm>
          <a:prstGeom prst="rect">
            <a:avLst/>
          </a:prstGeom>
          <a:noFill/>
        </p:spPr>
        <p:txBody>
          <a:bodyPr wrap="square" lIns="0" tIns="0" rIns="0" bIns="0" rtlCol="0" anchor="t">
            <a:spAutoFit/>
          </a:bodyPr>
          <a:lstStyle/>
          <a:p>
            <a:pPr algn="ctr">
              <a:lnSpc>
                <a:spcPct val="150000"/>
              </a:lnSpc>
            </a:pPr>
            <a:r>
              <a:rPr lang="nl-NL" sz="4400" dirty="0">
                <a:solidFill>
                  <a:schemeClr val="bg1"/>
                </a:solidFill>
                <a:latin typeface="+mj-lt"/>
              </a:rPr>
              <a:t>Wonen en bevolking</a:t>
            </a:r>
          </a:p>
          <a:p>
            <a:pPr algn="ctr">
              <a:lnSpc>
                <a:spcPct val="150000"/>
              </a:lnSpc>
            </a:pPr>
            <a:r>
              <a:rPr lang="nl-NL" sz="4400" dirty="0">
                <a:solidFill>
                  <a:schemeClr val="bg1"/>
                </a:solidFill>
                <a:latin typeface="+mj-lt"/>
              </a:rPr>
              <a:t>Sociaal domein</a:t>
            </a:r>
          </a:p>
          <a:p>
            <a:pPr algn="ctr">
              <a:lnSpc>
                <a:spcPct val="150000"/>
              </a:lnSpc>
            </a:pPr>
            <a:r>
              <a:rPr lang="nl-NL" sz="4400" dirty="0">
                <a:solidFill>
                  <a:schemeClr val="bg1"/>
                </a:solidFill>
                <a:latin typeface="+mj-lt"/>
              </a:rPr>
              <a:t>Milieu en gezondheidsbescherming</a:t>
            </a:r>
          </a:p>
        </p:txBody>
      </p:sp>
      <p:pic>
        <p:nvPicPr>
          <p:cNvPr id="7" name="Afbeelding 6" descr="Afbeelding met tekst&#10;&#10;Automatisch gegenereerde beschrijving">
            <a:extLst>
              <a:ext uri="{FF2B5EF4-FFF2-40B4-BE49-F238E27FC236}">
                <a16:creationId xmlns:a16="http://schemas.microsoft.com/office/drawing/2014/main" id="{B5118BA7-0AA6-4867-927B-929DF8942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0ABA8E1-0D9A-4AB3-9365-A123514D8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1204730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28</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224740" y="1026639"/>
            <a:ext cx="5631107" cy="4862870"/>
          </a:xfrm>
          <a:prstGeom prst="rect">
            <a:avLst/>
          </a:prstGeom>
          <a:noFill/>
        </p:spPr>
        <p:txBody>
          <a:bodyPr wrap="square" rtlCol="0">
            <a:spAutoFit/>
          </a:bodyPr>
          <a:lstStyle/>
          <a:p>
            <a:r>
              <a:rPr lang="nl-NL" b="1" u="sng" dirty="0">
                <a:solidFill>
                  <a:schemeClr val="bg1"/>
                </a:solidFill>
              </a:rPr>
              <a:t>Huidige situatie</a:t>
            </a:r>
          </a:p>
          <a:p>
            <a:pPr marL="285750" indent="-285750">
              <a:buFont typeface="Courier New" panose="02070309020205020404" pitchFamily="49" charset="0"/>
              <a:buChar char="o"/>
            </a:pPr>
            <a:r>
              <a:rPr lang="nl-NL" sz="1600" dirty="0">
                <a:solidFill>
                  <a:schemeClr val="bg1"/>
                </a:solidFill>
              </a:rPr>
              <a:t>Circa 43.000 inwoners en 19.000 huishoudens </a:t>
            </a:r>
          </a:p>
          <a:p>
            <a:pPr marL="285750" indent="-285750">
              <a:buFont typeface="Courier New" panose="02070309020205020404" pitchFamily="49" charset="0"/>
              <a:buChar char="o"/>
            </a:pPr>
            <a:r>
              <a:rPr lang="nl-NL" sz="1600" dirty="0">
                <a:solidFill>
                  <a:schemeClr val="bg1"/>
                </a:solidFill>
              </a:rPr>
              <a:t>Woningvoorraad:</a:t>
            </a:r>
          </a:p>
          <a:p>
            <a:pPr marL="742950" lvl="1" indent="-285750">
              <a:buFont typeface="Courier New" panose="02070309020205020404" pitchFamily="49" charset="0"/>
              <a:buChar char="o"/>
            </a:pPr>
            <a:r>
              <a:rPr lang="nl-NL" sz="1600" dirty="0">
                <a:solidFill>
                  <a:schemeClr val="bg1"/>
                </a:solidFill>
              </a:rPr>
              <a:t>60% koop | 12% particulier huur | 28 % sociale huur</a:t>
            </a:r>
          </a:p>
          <a:p>
            <a:pPr marL="742950" lvl="1" indent="-285750">
              <a:buFont typeface="Courier New" panose="02070309020205020404" pitchFamily="49" charset="0"/>
              <a:buChar char="o"/>
            </a:pPr>
            <a:r>
              <a:rPr lang="nl-NL" sz="1600" dirty="0">
                <a:solidFill>
                  <a:schemeClr val="bg1"/>
                </a:solidFill>
              </a:rPr>
              <a:t>Wachttijd sociale huurwoning 10 jaar (2019)</a:t>
            </a:r>
          </a:p>
          <a:p>
            <a:pPr marL="742950" lvl="1" indent="-285750">
              <a:buFont typeface="Courier New" panose="02070309020205020404" pitchFamily="49" charset="0"/>
              <a:buChar char="o"/>
            </a:pPr>
            <a:r>
              <a:rPr lang="nl-NL" sz="1600" dirty="0">
                <a:solidFill>
                  <a:schemeClr val="bg1"/>
                </a:solidFill>
              </a:rPr>
              <a:t>Grote woningen (dure segment)</a:t>
            </a:r>
          </a:p>
          <a:p>
            <a:pPr marL="742950" lvl="1" indent="-285750">
              <a:buFont typeface="Courier New" panose="02070309020205020404" pitchFamily="49" charset="0"/>
              <a:buChar char="o"/>
            </a:pPr>
            <a:r>
              <a:rPr lang="nl-NL" sz="1600" dirty="0">
                <a:solidFill>
                  <a:schemeClr val="bg1"/>
                </a:solidFill>
              </a:rPr>
              <a:t>¾ woningen &lt;1975 gebouwd </a:t>
            </a:r>
          </a:p>
          <a:p>
            <a:pPr marL="742950" lvl="1" indent="-285750">
              <a:buFont typeface="Courier New" panose="02070309020205020404" pitchFamily="49" charset="0"/>
              <a:buChar char="o"/>
            </a:pPr>
            <a:r>
              <a:rPr lang="nl-NL" sz="1600" dirty="0">
                <a:solidFill>
                  <a:schemeClr val="bg1"/>
                </a:solidFill>
              </a:rPr>
              <a:t>Plancapaciteit: momenteel circa. 180 woningen harde plancapaciteit (34 woningen in Bilthoven)</a:t>
            </a:r>
          </a:p>
          <a:p>
            <a:pPr lvl="1"/>
            <a:endParaRPr lang="nl-NL" b="1" dirty="0">
              <a:solidFill>
                <a:schemeClr val="bg1"/>
              </a:solidFill>
            </a:endParaRPr>
          </a:p>
          <a:p>
            <a:r>
              <a:rPr lang="nl-NL" b="1" u="sng" dirty="0">
                <a:solidFill>
                  <a:schemeClr val="bg1"/>
                </a:solidFill>
              </a:rPr>
              <a:t>Trends en ontwikkelingen</a:t>
            </a:r>
          </a:p>
          <a:p>
            <a:pPr marL="285750" indent="-285750">
              <a:buFont typeface="Courier New" panose="02070309020205020404" pitchFamily="49" charset="0"/>
              <a:buChar char="o"/>
            </a:pPr>
            <a:r>
              <a:rPr lang="nl-NL" sz="1600" dirty="0">
                <a:solidFill>
                  <a:schemeClr val="bg1"/>
                </a:solidFill>
              </a:rPr>
              <a:t>Inwonertal op peil door positief migratiesaldo </a:t>
            </a:r>
          </a:p>
          <a:p>
            <a:pPr marL="285750" indent="-285750">
              <a:buFont typeface="Courier New" panose="02070309020205020404" pitchFamily="49" charset="0"/>
              <a:buChar char="o"/>
            </a:pPr>
            <a:r>
              <a:rPr lang="nl-NL" sz="1600" dirty="0">
                <a:solidFill>
                  <a:schemeClr val="bg1"/>
                </a:solidFill>
              </a:rPr>
              <a:t>Vergrijzing en huishoudensverdunning</a:t>
            </a:r>
            <a:endParaRPr lang="nl-NL" sz="1600" b="1" dirty="0">
              <a:solidFill>
                <a:schemeClr val="bg1"/>
              </a:solidFill>
            </a:endParaRPr>
          </a:p>
          <a:p>
            <a:pPr marL="285750" indent="-285750">
              <a:buFont typeface="Courier New" panose="02070309020205020404" pitchFamily="49" charset="0"/>
              <a:buChar char="o"/>
            </a:pPr>
            <a:r>
              <a:rPr lang="nl-NL" sz="1600" dirty="0">
                <a:solidFill>
                  <a:schemeClr val="bg1"/>
                </a:solidFill>
              </a:rPr>
              <a:t>Woningbouwopgave tot 2040: +1390 woningen</a:t>
            </a:r>
          </a:p>
          <a:p>
            <a:pPr marL="1200150" lvl="2" indent="-285750">
              <a:buFont typeface="Courier New" panose="02070309020205020404" pitchFamily="49" charset="0"/>
              <a:buChar char="o"/>
            </a:pPr>
            <a:r>
              <a:rPr lang="nl-NL" sz="1600" dirty="0">
                <a:solidFill>
                  <a:schemeClr val="bg1"/>
                </a:solidFill>
              </a:rPr>
              <a:t>eigen behoefte: +720</a:t>
            </a:r>
          </a:p>
          <a:p>
            <a:pPr marL="1200150" lvl="2" indent="-285750">
              <a:buFont typeface="Courier New" panose="02070309020205020404" pitchFamily="49" charset="0"/>
              <a:buChar char="o"/>
            </a:pPr>
            <a:r>
              <a:rPr lang="nl-NL" sz="1600" dirty="0">
                <a:solidFill>
                  <a:schemeClr val="bg1"/>
                </a:solidFill>
              </a:rPr>
              <a:t>inloop woningtekort: +670 </a:t>
            </a:r>
          </a:p>
          <a:p>
            <a:pPr marL="742950" lvl="1" indent="-285750">
              <a:buFont typeface="Courier New" panose="02070309020205020404" pitchFamily="49" charset="0"/>
              <a:buChar char="o"/>
            </a:pPr>
            <a:r>
              <a:rPr lang="nl-NL" sz="1600" dirty="0">
                <a:solidFill>
                  <a:schemeClr val="bg1"/>
                </a:solidFill>
              </a:rPr>
              <a:t>waarvan behoefte in Bilthoven: +650</a:t>
            </a:r>
          </a:p>
          <a:p>
            <a:pPr marL="285750" indent="-285750">
              <a:buFont typeface="Courier New" panose="02070309020205020404" pitchFamily="49" charset="0"/>
              <a:buChar char="o"/>
            </a:pPr>
            <a:r>
              <a:rPr lang="nl-NL" sz="1600" dirty="0">
                <a:solidFill>
                  <a:schemeClr val="bg1"/>
                </a:solidFill>
              </a:rPr>
              <a:t>Inspelen regionale woonvraag?</a:t>
            </a:r>
          </a:p>
          <a:p>
            <a:pPr marL="285750" indent="-285750">
              <a:buFont typeface="Courier New" panose="02070309020205020404" pitchFamily="49" charset="0"/>
              <a:buChar char="o"/>
            </a:pPr>
            <a:r>
              <a:rPr lang="nl-NL" sz="1600" dirty="0">
                <a:solidFill>
                  <a:schemeClr val="bg1"/>
                </a:solidFill>
              </a:rPr>
              <a:t>Mismatch in vraag en aanbod </a:t>
            </a:r>
          </a:p>
        </p:txBody>
      </p:sp>
      <p:sp>
        <p:nvSpPr>
          <p:cNvPr id="20" name="Tekstvak 19">
            <a:extLst>
              <a:ext uri="{FF2B5EF4-FFF2-40B4-BE49-F238E27FC236}">
                <a16:creationId xmlns:a16="http://schemas.microsoft.com/office/drawing/2014/main" id="{70C43CF2-DD44-4A22-9735-7CD87EB646B5}"/>
              </a:ext>
            </a:extLst>
          </p:cNvPr>
          <p:cNvSpPr txBox="1"/>
          <p:nvPr/>
        </p:nvSpPr>
        <p:spPr>
          <a:xfrm>
            <a:off x="191196" y="41754"/>
            <a:ext cx="11764626" cy="984885"/>
          </a:xfrm>
          <a:prstGeom prst="rect">
            <a:avLst/>
          </a:prstGeom>
          <a:noFill/>
        </p:spPr>
        <p:txBody>
          <a:bodyPr wrap="square" rtlCol="0">
            <a:spAutoFit/>
          </a:bodyPr>
          <a:lstStyle/>
          <a:p>
            <a:r>
              <a:rPr lang="nl-NL" sz="3000" b="1" dirty="0">
                <a:solidFill>
                  <a:schemeClr val="bg1"/>
                </a:solidFill>
              </a:rPr>
              <a:t>Wonen en bevolking | </a:t>
            </a:r>
            <a:r>
              <a:rPr lang="nl-NL" sz="2400" b="1" dirty="0">
                <a:solidFill>
                  <a:schemeClr val="bg1"/>
                </a:solidFill>
              </a:rPr>
              <a:t>Sociaal domein </a:t>
            </a:r>
            <a:r>
              <a:rPr lang="nl-NL" sz="3000" b="1" dirty="0">
                <a:solidFill>
                  <a:schemeClr val="bg1"/>
                </a:solidFill>
              </a:rPr>
              <a:t>|</a:t>
            </a:r>
            <a:r>
              <a:rPr lang="nl-NL" sz="2400" b="1" dirty="0">
                <a:solidFill>
                  <a:schemeClr val="bg1"/>
                </a:solidFill>
              </a:rPr>
              <a:t>Milieu en gezondheidsbescherming</a:t>
            </a:r>
            <a:br>
              <a:rPr lang="nl-NL" sz="2800" b="1" dirty="0">
                <a:solidFill>
                  <a:schemeClr val="bg1"/>
                </a:solidFill>
              </a:rPr>
            </a:br>
            <a:r>
              <a:rPr lang="nl-NL" sz="2400" dirty="0">
                <a:solidFill>
                  <a:schemeClr val="bg1"/>
                </a:solidFill>
              </a:rPr>
              <a:t>Basisverkenning</a:t>
            </a:r>
            <a:r>
              <a:rPr lang="nl-NL" sz="2800" b="1" dirty="0">
                <a:solidFill>
                  <a:schemeClr val="bg1"/>
                </a:solidFill>
              </a:rPr>
              <a:t> </a:t>
            </a:r>
            <a:endParaRPr lang="nl-NL" sz="2800" dirty="0">
              <a:solidFill>
                <a:schemeClr val="bg1"/>
              </a:solidFill>
            </a:endParaRPr>
          </a:p>
        </p:txBody>
      </p:sp>
      <p:pic>
        <p:nvPicPr>
          <p:cNvPr id="4" name="Afbeelding 3">
            <a:extLst>
              <a:ext uri="{FF2B5EF4-FFF2-40B4-BE49-F238E27FC236}">
                <a16:creationId xmlns:a16="http://schemas.microsoft.com/office/drawing/2014/main" id="{38E6767F-4118-4DFC-8E38-F47383AFF7F8}"/>
              </a:ext>
            </a:extLst>
          </p:cNvPr>
          <p:cNvPicPr>
            <a:picLocks noChangeAspect="1"/>
          </p:cNvPicPr>
          <p:nvPr/>
        </p:nvPicPr>
        <p:blipFill rotWithShape="1">
          <a:blip r:embed="rId3"/>
          <a:srcRect r="27298"/>
          <a:stretch/>
        </p:blipFill>
        <p:spPr>
          <a:xfrm>
            <a:off x="6073509" y="626751"/>
            <a:ext cx="5918661" cy="5794860"/>
          </a:xfrm>
          <a:prstGeom prst="rect">
            <a:avLst/>
          </a:prstGeom>
        </p:spPr>
      </p:pic>
      <p:pic>
        <p:nvPicPr>
          <p:cNvPr id="6" name="Afbeelding 5">
            <a:extLst>
              <a:ext uri="{FF2B5EF4-FFF2-40B4-BE49-F238E27FC236}">
                <a16:creationId xmlns:a16="http://schemas.microsoft.com/office/drawing/2014/main" id="{A266F3EF-01AC-4878-A767-629AD6901386}"/>
              </a:ext>
            </a:extLst>
          </p:cNvPr>
          <p:cNvPicPr>
            <a:picLocks noChangeAspect="1"/>
          </p:cNvPicPr>
          <p:nvPr/>
        </p:nvPicPr>
        <p:blipFill rotWithShape="1">
          <a:blip r:embed="rId3"/>
          <a:srcRect l="72275" t="20119" r="12331" b="73731"/>
          <a:stretch/>
        </p:blipFill>
        <p:spPr>
          <a:xfrm>
            <a:off x="4519115" y="4761307"/>
            <a:ext cx="1682180" cy="478367"/>
          </a:xfrm>
          <a:prstGeom prst="rect">
            <a:avLst/>
          </a:prstGeom>
        </p:spPr>
      </p:pic>
      <p:pic>
        <p:nvPicPr>
          <p:cNvPr id="8" name="Afbeelding 7">
            <a:extLst>
              <a:ext uri="{FF2B5EF4-FFF2-40B4-BE49-F238E27FC236}">
                <a16:creationId xmlns:a16="http://schemas.microsoft.com/office/drawing/2014/main" id="{4C6402FE-E692-4A85-B8FB-E9942C3502B7}"/>
              </a:ext>
            </a:extLst>
          </p:cNvPr>
          <p:cNvPicPr>
            <a:picLocks noChangeAspect="1"/>
          </p:cNvPicPr>
          <p:nvPr/>
        </p:nvPicPr>
        <p:blipFill rotWithShape="1">
          <a:blip r:embed="rId4"/>
          <a:srcRect t="23263" r="5721"/>
          <a:stretch/>
        </p:blipFill>
        <p:spPr>
          <a:xfrm>
            <a:off x="4519115" y="5239674"/>
            <a:ext cx="2287607" cy="1576572"/>
          </a:xfrm>
          <a:prstGeom prst="rect">
            <a:avLst/>
          </a:prstGeom>
        </p:spPr>
      </p:pic>
    </p:spTree>
    <p:extLst>
      <p:ext uri="{BB962C8B-B14F-4D97-AF65-F5344CB8AC3E}">
        <p14:creationId xmlns:p14="http://schemas.microsoft.com/office/powerpoint/2010/main" val="3134592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29</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191194" y="1463040"/>
            <a:ext cx="5544587" cy="4832092"/>
          </a:xfrm>
          <a:prstGeom prst="rect">
            <a:avLst/>
          </a:prstGeom>
          <a:noFill/>
        </p:spPr>
        <p:txBody>
          <a:bodyPr wrap="square" rtlCol="0">
            <a:spAutoFit/>
          </a:bodyPr>
          <a:lstStyle/>
          <a:p>
            <a:r>
              <a:rPr lang="nl-NL" b="1" u="sng" dirty="0">
                <a:solidFill>
                  <a:schemeClr val="bg1"/>
                </a:solidFill>
              </a:rPr>
              <a:t>Huidige situatie </a:t>
            </a:r>
          </a:p>
          <a:p>
            <a:pPr marL="285750" indent="-285750">
              <a:buFont typeface="Courier New" panose="02070309020205020404" pitchFamily="49" charset="0"/>
              <a:buChar char="o"/>
            </a:pPr>
            <a:r>
              <a:rPr lang="nl-NL" sz="1600" dirty="0">
                <a:solidFill>
                  <a:schemeClr val="bg1"/>
                </a:solidFill>
              </a:rPr>
              <a:t>Koppeling fysieke en sociale domein </a:t>
            </a:r>
            <a:r>
              <a:rPr lang="nl-NL" sz="1600" dirty="0">
                <a:solidFill>
                  <a:schemeClr val="bg1"/>
                </a:solidFill>
                <a:sym typeface="Wingdings" panose="05000000000000000000" pitchFamily="2" charset="2"/>
              </a:rPr>
              <a:t> p</a:t>
            </a:r>
            <a:r>
              <a:rPr lang="nl-NL" sz="1600" dirty="0">
                <a:solidFill>
                  <a:schemeClr val="bg1"/>
                </a:solidFill>
              </a:rPr>
              <a:t>ositieve gezondheid </a:t>
            </a:r>
          </a:p>
          <a:p>
            <a:pPr marL="285750" indent="-285750">
              <a:buFont typeface="Courier New" panose="02070309020205020404" pitchFamily="49" charset="0"/>
              <a:buChar char="o"/>
            </a:pPr>
            <a:r>
              <a:rPr lang="nl-NL" sz="1600" dirty="0">
                <a:solidFill>
                  <a:schemeClr val="bg1"/>
                </a:solidFill>
              </a:rPr>
              <a:t>Geen opvallende zaken, (ervaren) gezondheid is goed </a:t>
            </a:r>
          </a:p>
          <a:p>
            <a:pPr marL="285750" indent="-285750">
              <a:buFont typeface="Courier New" panose="02070309020205020404" pitchFamily="49" charset="0"/>
              <a:buChar char="o"/>
            </a:pPr>
            <a:r>
              <a:rPr lang="nl-NL" sz="1600" dirty="0">
                <a:solidFill>
                  <a:schemeClr val="bg1"/>
                </a:solidFill>
              </a:rPr>
              <a:t>Prettige woon- en leefomgeving:</a:t>
            </a:r>
          </a:p>
          <a:p>
            <a:pPr marL="742950" lvl="1" indent="-285750">
              <a:buFont typeface="Courier New" panose="02070309020205020404" pitchFamily="49" charset="0"/>
              <a:buChar char="o"/>
            </a:pPr>
            <a:r>
              <a:rPr lang="nl-NL" sz="1600" dirty="0">
                <a:solidFill>
                  <a:schemeClr val="bg1"/>
                </a:solidFill>
              </a:rPr>
              <a:t>Groene, ruim opgezette wijken </a:t>
            </a:r>
          </a:p>
          <a:p>
            <a:pPr marL="742950" lvl="1" indent="-285750">
              <a:buFont typeface="Courier New" panose="02070309020205020404" pitchFamily="49" charset="0"/>
              <a:buChar char="o"/>
            </a:pPr>
            <a:r>
              <a:rPr lang="nl-NL" sz="1600" dirty="0">
                <a:solidFill>
                  <a:schemeClr val="bg1"/>
                </a:solidFill>
              </a:rPr>
              <a:t>Hoofdcentrum, sub centrum en basisvoorzieningen</a:t>
            </a:r>
          </a:p>
          <a:p>
            <a:pPr marL="742950" lvl="1" indent="-285750">
              <a:buFont typeface="Courier New" panose="02070309020205020404" pitchFamily="49" charset="0"/>
              <a:buChar char="o"/>
            </a:pPr>
            <a:r>
              <a:rPr lang="nl-NL" sz="1600" dirty="0">
                <a:solidFill>
                  <a:schemeClr val="bg1"/>
                </a:solidFill>
              </a:rPr>
              <a:t>Saamhorigheid – rol verenigingen en kerken</a:t>
            </a:r>
          </a:p>
          <a:p>
            <a:pPr marL="742950" lvl="1" indent="-285750">
              <a:buFont typeface="Courier New" panose="02070309020205020404" pitchFamily="49" charset="0"/>
              <a:buChar char="o"/>
            </a:pPr>
            <a:r>
              <a:rPr lang="nl-NL" sz="1600" dirty="0">
                <a:solidFill>
                  <a:schemeClr val="bg1"/>
                </a:solidFill>
              </a:rPr>
              <a:t>Recreatiemogelijkheden </a:t>
            </a:r>
          </a:p>
          <a:p>
            <a:pPr marL="285750" indent="-285750">
              <a:buFont typeface="Courier New" panose="02070309020205020404" pitchFamily="49" charset="0"/>
              <a:buChar char="o"/>
            </a:pPr>
            <a:endParaRPr lang="nl-NL" sz="1600" dirty="0">
              <a:solidFill>
                <a:schemeClr val="bg1"/>
              </a:solidFill>
            </a:endParaRPr>
          </a:p>
          <a:p>
            <a:r>
              <a:rPr lang="nl-NL" b="1" u="sng" dirty="0">
                <a:solidFill>
                  <a:schemeClr val="bg1"/>
                </a:solidFill>
              </a:rPr>
              <a:t>Trends en ontwikkelingen</a:t>
            </a:r>
          </a:p>
          <a:p>
            <a:pPr marL="285750" indent="-285750">
              <a:buFont typeface="Courier New" panose="02070309020205020404" pitchFamily="49" charset="0"/>
              <a:buChar char="o"/>
            </a:pPr>
            <a:r>
              <a:rPr lang="nl-NL" sz="1600" dirty="0">
                <a:solidFill>
                  <a:schemeClr val="bg1"/>
                </a:solidFill>
              </a:rPr>
              <a:t>Vergrijzing en ontgroening:</a:t>
            </a:r>
          </a:p>
          <a:p>
            <a:pPr marL="742950" lvl="1" indent="-285750">
              <a:buFont typeface="Courier New" panose="02070309020205020404" pitchFamily="49" charset="0"/>
              <a:buChar char="o"/>
            </a:pPr>
            <a:r>
              <a:rPr lang="nl-NL" sz="1600" dirty="0">
                <a:solidFill>
                  <a:schemeClr val="bg1"/>
                </a:solidFill>
                <a:sym typeface="Wingdings" panose="05000000000000000000" pitchFamily="2" charset="2"/>
              </a:rPr>
              <a:t>Behoefte woningen </a:t>
            </a:r>
          </a:p>
          <a:p>
            <a:pPr marL="742950" lvl="1" indent="-285750">
              <a:buFont typeface="Courier New" panose="02070309020205020404" pitchFamily="49" charset="0"/>
              <a:buChar char="o"/>
            </a:pPr>
            <a:r>
              <a:rPr lang="nl-NL" sz="1600" dirty="0">
                <a:solidFill>
                  <a:schemeClr val="bg1"/>
                </a:solidFill>
                <a:sym typeface="Wingdings" panose="05000000000000000000" pitchFamily="2" charset="2"/>
              </a:rPr>
              <a:t>Behoefte voorzieningen</a:t>
            </a:r>
          </a:p>
          <a:p>
            <a:pPr marL="742950" lvl="1" indent="-285750">
              <a:buFont typeface="Courier New" panose="02070309020205020404" pitchFamily="49" charset="0"/>
              <a:buChar char="o"/>
            </a:pPr>
            <a:r>
              <a:rPr lang="nl-NL" sz="1600" dirty="0">
                <a:solidFill>
                  <a:schemeClr val="bg1"/>
                </a:solidFill>
                <a:sym typeface="Wingdings" panose="05000000000000000000" pitchFamily="2" charset="2"/>
              </a:rPr>
              <a:t>Toegankelijkheid openbare ruimte/voorzieningen</a:t>
            </a:r>
          </a:p>
          <a:p>
            <a:pPr marL="285750" indent="-285750">
              <a:buFont typeface="Courier New" panose="02070309020205020404" pitchFamily="49" charset="0"/>
              <a:buChar char="o"/>
            </a:pPr>
            <a:r>
              <a:rPr lang="nl-NL" sz="1600" dirty="0">
                <a:solidFill>
                  <a:schemeClr val="bg1"/>
                </a:solidFill>
                <a:sym typeface="Wingdings" panose="05000000000000000000" pitchFamily="2" charset="2"/>
              </a:rPr>
              <a:t>Belang gezonde leefstijl en leefomgeving </a:t>
            </a:r>
          </a:p>
          <a:p>
            <a:pPr marL="742950" lvl="1" indent="-285750">
              <a:buFont typeface="Courier New" panose="02070309020205020404" pitchFamily="49" charset="0"/>
              <a:buChar char="o"/>
            </a:pPr>
            <a:r>
              <a:rPr lang="nl-NL" sz="1600" dirty="0">
                <a:solidFill>
                  <a:schemeClr val="bg1"/>
                </a:solidFill>
                <a:sym typeface="Wingdings" panose="05000000000000000000" pitchFamily="2" charset="2"/>
              </a:rPr>
              <a:t>Uitnodigen tot bewegen</a:t>
            </a:r>
          </a:p>
          <a:p>
            <a:pPr marL="742950" lvl="1" indent="-285750">
              <a:buFont typeface="Courier New" panose="02070309020205020404" pitchFamily="49" charset="0"/>
              <a:buChar char="o"/>
            </a:pPr>
            <a:r>
              <a:rPr lang="nl-NL" sz="1600" dirty="0">
                <a:solidFill>
                  <a:schemeClr val="bg1"/>
                </a:solidFill>
                <a:sym typeface="Wingdings" panose="05000000000000000000" pitchFamily="2" charset="2"/>
              </a:rPr>
              <a:t>Ruimte voor ontmoeting</a:t>
            </a:r>
          </a:p>
          <a:p>
            <a:pPr marL="742950" lvl="1" indent="-285750">
              <a:buFont typeface="Courier New" panose="02070309020205020404" pitchFamily="49" charset="0"/>
              <a:buChar char="o"/>
            </a:pPr>
            <a:r>
              <a:rPr lang="nl-NL" sz="1600" dirty="0">
                <a:solidFill>
                  <a:schemeClr val="bg1"/>
                </a:solidFill>
                <a:sym typeface="Wingdings" panose="05000000000000000000" pitchFamily="2" charset="2"/>
              </a:rPr>
              <a:t>etc.</a:t>
            </a:r>
          </a:p>
          <a:p>
            <a:pPr marL="285750" indent="-285750">
              <a:buFont typeface="Courier New" panose="02070309020205020404" pitchFamily="49" charset="0"/>
              <a:buChar char="o"/>
            </a:pPr>
            <a:r>
              <a:rPr lang="nl-NL" sz="1600" dirty="0">
                <a:solidFill>
                  <a:schemeClr val="bg1"/>
                </a:solidFill>
                <a:sym typeface="Wingdings" panose="05000000000000000000" pitchFamily="2" charset="2"/>
              </a:rPr>
              <a:t>Terugtrekkende overheid  sociaal netwerk </a:t>
            </a:r>
          </a:p>
        </p:txBody>
      </p:sp>
      <p:sp>
        <p:nvSpPr>
          <p:cNvPr id="20" name="Tekstvak 19">
            <a:extLst>
              <a:ext uri="{FF2B5EF4-FFF2-40B4-BE49-F238E27FC236}">
                <a16:creationId xmlns:a16="http://schemas.microsoft.com/office/drawing/2014/main" id="{70C43CF2-DD44-4A22-9735-7CD87EB646B5}"/>
              </a:ext>
            </a:extLst>
          </p:cNvPr>
          <p:cNvSpPr txBox="1"/>
          <p:nvPr/>
        </p:nvSpPr>
        <p:spPr>
          <a:xfrm>
            <a:off x="191196" y="41754"/>
            <a:ext cx="11764626" cy="984885"/>
          </a:xfrm>
          <a:prstGeom prst="rect">
            <a:avLst/>
          </a:prstGeom>
          <a:noFill/>
        </p:spPr>
        <p:txBody>
          <a:bodyPr wrap="square" rtlCol="0">
            <a:spAutoFit/>
          </a:bodyPr>
          <a:lstStyle/>
          <a:p>
            <a:r>
              <a:rPr lang="nl-NL" sz="2400" b="1" dirty="0">
                <a:solidFill>
                  <a:schemeClr val="bg1"/>
                </a:solidFill>
              </a:rPr>
              <a:t>Wonen en bevolking </a:t>
            </a:r>
            <a:r>
              <a:rPr lang="nl-NL" sz="3000" b="1" dirty="0">
                <a:solidFill>
                  <a:schemeClr val="bg1"/>
                </a:solidFill>
              </a:rPr>
              <a:t>| Sociaal domein |</a:t>
            </a:r>
            <a:r>
              <a:rPr lang="nl-NL" sz="2400" b="1" dirty="0">
                <a:solidFill>
                  <a:schemeClr val="bg1"/>
                </a:solidFill>
              </a:rPr>
              <a:t>Milieu en gezondheidsbescherming</a:t>
            </a:r>
            <a:br>
              <a:rPr lang="nl-NL" sz="2800" b="1" dirty="0">
                <a:solidFill>
                  <a:schemeClr val="bg1"/>
                </a:solidFill>
              </a:rPr>
            </a:br>
            <a:r>
              <a:rPr lang="nl-NL" sz="2400" dirty="0">
                <a:solidFill>
                  <a:schemeClr val="bg1"/>
                </a:solidFill>
              </a:rPr>
              <a:t>Basisverkenning</a:t>
            </a:r>
            <a:r>
              <a:rPr lang="nl-NL" sz="2800" b="1" dirty="0">
                <a:solidFill>
                  <a:schemeClr val="bg1"/>
                </a:solidFill>
              </a:rPr>
              <a:t> </a:t>
            </a:r>
            <a:endParaRPr lang="nl-NL" sz="2800" dirty="0">
              <a:solidFill>
                <a:schemeClr val="bg1"/>
              </a:solidFill>
            </a:endParaRPr>
          </a:p>
        </p:txBody>
      </p:sp>
      <p:pic>
        <p:nvPicPr>
          <p:cNvPr id="5" name="Afbeelding 4">
            <a:extLst>
              <a:ext uri="{FF2B5EF4-FFF2-40B4-BE49-F238E27FC236}">
                <a16:creationId xmlns:a16="http://schemas.microsoft.com/office/drawing/2014/main" id="{09FC40EA-3714-48EE-9C91-D8C441B45D21}"/>
              </a:ext>
            </a:extLst>
          </p:cNvPr>
          <p:cNvPicPr>
            <a:picLocks noChangeAspect="1"/>
          </p:cNvPicPr>
          <p:nvPr/>
        </p:nvPicPr>
        <p:blipFill rotWithShape="1">
          <a:blip r:embed="rId3"/>
          <a:srcRect r="33646" b="609"/>
          <a:stretch/>
        </p:blipFill>
        <p:spPr>
          <a:xfrm>
            <a:off x="6232784" y="710741"/>
            <a:ext cx="5799893" cy="6005756"/>
          </a:xfrm>
          <a:prstGeom prst="rect">
            <a:avLst/>
          </a:prstGeom>
        </p:spPr>
      </p:pic>
      <p:pic>
        <p:nvPicPr>
          <p:cNvPr id="9" name="Afbeelding 8">
            <a:extLst>
              <a:ext uri="{FF2B5EF4-FFF2-40B4-BE49-F238E27FC236}">
                <a16:creationId xmlns:a16="http://schemas.microsoft.com/office/drawing/2014/main" id="{AFEB2151-1D9F-462F-B077-43448515C5F8}"/>
              </a:ext>
            </a:extLst>
          </p:cNvPr>
          <p:cNvPicPr>
            <a:picLocks noChangeAspect="1"/>
          </p:cNvPicPr>
          <p:nvPr/>
        </p:nvPicPr>
        <p:blipFill rotWithShape="1">
          <a:blip r:embed="rId3"/>
          <a:srcRect l="70083" t="11569" r="13356" b="48968"/>
          <a:stretch/>
        </p:blipFill>
        <p:spPr>
          <a:xfrm>
            <a:off x="5136278" y="3280833"/>
            <a:ext cx="2085788" cy="3435664"/>
          </a:xfrm>
          <a:prstGeom prst="rect">
            <a:avLst/>
          </a:prstGeom>
        </p:spPr>
      </p:pic>
    </p:spTree>
    <p:extLst>
      <p:ext uri="{BB962C8B-B14F-4D97-AF65-F5344CB8AC3E}">
        <p14:creationId xmlns:p14="http://schemas.microsoft.com/office/powerpoint/2010/main" val="1727510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90563" y="314325"/>
            <a:ext cx="10808351" cy="677108"/>
          </a:xfrm>
          <a:prstGeom prst="rect">
            <a:avLst/>
          </a:prstGeom>
          <a:noFill/>
        </p:spPr>
        <p:txBody>
          <a:bodyPr wrap="square" lIns="0" tIns="0" rIns="0" bIns="0" rtlCol="0" anchor="t">
            <a:spAutoFit/>
          </a:bodyPr>
          <a:lstStyle/>
          <a:p>
            <a:r>
              <a:rPr lang="en-US" sz="4400" dirty="0" err="1">
                <a:solidFill>
                  <a:schemeClr val="bg1"/>
                </a:solidFill>
                <a:latin typeface="+mj-lt"/>
              </a:rPr>
              <a:t>Omgevingswet</a:t>
            </a:r>
            <a:r>
              <a:rPr lang="en-US" sz="4400" dirty="0">
                <a:solidFill>
                  <a:schemeClr val="bg1"/>
                </a:solidFill>
                <a:latin typeface="+mj-lt"/>
              </a:rPr>
              <a:t> | omgevingsvisie</a:t>
            </a:r>
            <a:endParaRPr lang="nl-NL" sz="4400" dirty="0">
              <a:solidFill>
                <a:schemeClr val="bg1"/>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a:t>
            </a:fld>
            <a:endParaRPr lang="en-US" dirty="0">
              <a:solidFill>
                <a:schemeClr val="bg1"/>
              </a:solidFill>
            </a:endParaRPr>
          </a:p>
        </p:txBody>
      </p:sp>
      <p:sp>
        <p:nvSpPr>
          <p:cNvPr id="3" name="Tekstvak 2">
            <a:extLst>
              <a:ext uri="{FF2B5EF4-FFF2-40B4-BE49-F238E27FC236}">
                <a16:creationId xmlns:a16="http://schemas.microsoft.com/office/drawing/2014/main" id="{75F1826B-29B1-46AF-8413-2B53C1F3070A}"/>
              </a:ext>
            </a:extLst>
          </p:cNvPr>
          <p:cNvSpPr txBox="1"/>
          <p:nvPr/>
        </p:nvSpPr>
        <p:spPr>
          <a:xfrm>
            <a:off x="275943" y="1028101"/>
            <a:ext cx="5729073" cy="3970318"/>
          </a:xfrm>
          <a:prstGeom prst="rect">
            <a:avLst/>
          </a:prstGeom>
          <a:noFill/>
        </p:spPr>
        <p:txBody>
          <a:bodyPr wrap="square" rtlCol="0">
            <a:spAutoFit/>
          </a:bodyPr>
          <a:lstStyle/>
          <a:p>
            <a:pPr marL="342900" indent="-342900">
              <a:buFont typeface="Courier New" panose="02070309020205020404" pitchFamily="49" charset="0"/>
              <a:buChar char="o"/>
            </a:pPr>
            <a:r>
              <a:rPr lang="nl-NL" sz="2400" dirty="0">
                <a:solidFill>
                  <a:schemeClr val="bg1"/>
                </a:solidFill>
              </a:rPr>
              <a:t>Ruimte voor ontwikkeling,          waarborgen voor kwaliteit</a:t>
            </a:r>
          </a:p>
          <a:p>
            <a:pPr marL="342900" indent="-342900">
              <a:buFont typeface="Courier New" panose="02070309020205020404" pitchFamily="49" charset="0"/>
              <a:buChar char="o"/>
            </a:pPr>
            <a:r>
              <a:rPr lang="nl-NL" sz="2400" dirty="0">
                <a:solidFill>
                  <a:schemeClr val="bg1"/>
                </a:solidFill>
              </a:rPr>
              <a:t>Fysieke leefomgeving</a:t>
            </a:r>
          </a:p>
          <a:p>
            <a:pPr marL="342900" indent="-342900">
              <a:buFont typeface="Courier New" panose="02070309020205020404" pitchFamily="49" charset="0"/>
              <a:buChar char="o"/>
            </a:pPr>
            <a:r>
              <a:rPr lang="nl-NL" sz="2400" dirty="0">
                <a:solidFill>
                  <a:schemeClr val="bg1"/>
                </a:solidFill>
              </a:rPr>
              <a:t>Beleidscyclus</a:t>
            </a:r>
          </a:p>
          <a:p>
            <a:pPr marL="800100" lvl="1" indent="-342900">
              <a:buFont typeface="Courier New" panose="02070309020205020404" pitchFamily="49" charset="0"/>
              <a:buChar char="o"/>
            </a:pPr>
            <a:r>
              <a:rPr lang="nl-NL" dirty="0">
                <a:solidFill>
                  <a:schemeClr val="bg1"/>
                </a:solidFill>
              </a:rPr>
              <a:t>Omgevingsvisie </a:t>
            </a:r>
          </a:p>
          <a:p>
            <a:pPr marL="800100" lvl="1" indent="-342900">
              <a:buFont typeface="Courier New" panose="02070309020205020404" pitchFamily="49" charset="0"/>
              <a:buChar char="o"/>
            </a:pPr>
            <a:r>
              <a:rPr lang="nl-NL" dirty="0">
                <a:solidFill>
                  <a:schemeClr val="bg1"/>
                </a:solidFill>
              </a:rPr>
              <a:t>Programma’s</a:t>
            </a:r>
          </a:p>
          <a:p>
            <a:pPr marL="800100" lvl="1" indent="-342900">
              <a:buFont typeface="Courier New" panose="02070309020205020404" pitchFamily="49" charset="0"/>
              <a:buChar char="o"/>
            </a:pPr>
            <a:r>
              <a:rPr lang="nl-NL" dirty="0">
                <a:solidFill>
                  <a:schemeClr val="bg1"/>
                </a:solidFill>
              </a:rPr>
              <a:t>Omgevingsplan </a:t>
            </a:r>
          </a:p>
          <a:p>
            <a:pPr marL="342900" indent="-342900">
              <a:buFont typeface="Courier New" panose="02070309020205020404" pitchFamily="49" charset="0"/>
              <a:buChar char="o"/>
            </a:pPr>
            <a:r>
              <a:rPr lang="nl-NL" sz="2400" dirty="0">
                <a:solidFill>
                  <a:schemeClr val="bg1"/>
                </a:solidFill>
              </a:rPr>
              <a:t>Omgevingsvisie</a:t>
            </a:r>
          </a:p>
          <a:p>
            <a:pPr marL="800100" lvl="1" indent="-342900">
              <a:buFont typeface="Courier New" panose="02070309020205020404" pitchFamily="49" charset="0"/>
              <a:buChar char="o"/>
            </a:pPr>
            <a:r>
              <a:rPr lang="nl-NL" dirty="0">
                <a:solidFill>
                  <a:schemeClr val="bg1"/>
                </a:solidFill>
              </a:rPr>
              <a:t>Lange termijn/Strategisch</a:t>
            </a:r>
          </a:p>
          <a:p>
            <a:pPr marL="800100" lvl="1" indent="-342900">
              <a:buFont typeface="Courier New" panose="02070309020205020404" pitchFamily="49" charset="0"/>
              <a:buChar char="o"/>
            </a:pPr>
            <a:r>
              <a:rPr lang="nl-NL" dirty="0">
                <a:solidFill>
                  <a:schemeClr val="bg1"/>
                </a:solidFill>
              </a:rPr>
              <a:t>Beleidsmatige basis</a:t>
            </a:r>
          </a:p>
          <a:p>
            <a:pPr marL="800100" lvl="1" indent="-342900">
              <a:buFont typeface="Courier New" panose="02070309020205020404" pitchFamily="49" charset="0"/>
              <a:buChar char="o"/>
            </a:pPr>
            <a:r>
              <a:rPr lang="nl-NL" dirty="0">
                <a:solidFill>
                  <a:schemeClr val="bg1"/>
                </a:solidFill>
              </a:rPr>
              <a:t>Duidelijke keuzes kwaliteit leefomgeving</a:t>
            </a:r>
          </a:p>
          <a:p>
            <a:pPr marL="285750" indent="-285750">
              <a:buFont typeface="Courier New" panose="02070309020205020404" pitchFamily="49" charset="0"/>
              <a:buChar char="o"/>
            </a:pPr>
            <a:endParaRPr lang="nl-NL" sz="2400" dirty="0">
              <a:solidFill>
                <a:schemeClr val="bg1"/>
              </a:solidFill>
            </a:endParaRPr>
          </a:p>
        </p:txBody>
      </p:sp>
      <p:pic>
        <p:nvPicPr>
          <p:cNvPr id="9" name="Afbeelding 8" descr="Afbeelding met tekst&#10;&#10;Automatisch gegenereerde beschrijving">
            <a:extLst>
              <a:ext uri="{FF2B5EF4-FFF2-40B4-BE49-F238E27FC236}">
                <a16:creationId xmlns:a16="http://schemas.microsoft.com/office/drawing/2014/main" id="{25EA42B3-71A6-408E-962E-B541E88D7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CAAC9B62-5E19-46CF-B7DB-8CB19614C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pic>
        <p:nvPicPr>
          <p:cNvPr id="8" name="Afbeelding 7">
            <a:extLst>
              <a:ext uri="{FF2B5EF4-FFF2-40B4-BE49-F238E27FC236}">
                <a16:creationId xmlns:a16="http://schemas.microsoft.com/office/drawing/2014/main" id="{3F0C41C6-2876-495C-979F-0752F167D727}"/>
              </a:ext>
            </a:extLst>
          </p:cNvPr>
          <p:cNvPicPr>
            <a:picLocks noChangeAspect="1"/>
          </p:cNvPicPr>
          <p:nvPr/>
        </p:nvPicPr>
        <p:blipFill>
          <a:blip r:embed="rId4"/>
          <a:stretch>
            <a:fillRect/>
          </a:stretch>
        </p:blipFill>
        <p:spPr>
          <a:xfrm>
            <a:off x="5745430" y="1054088"/>
            <a:ext cx="6306349" cy="5726103"/>
          </a:xfrm>
          <a:prstGeom prst="rect">
            <a:avLst/>
          </a:prstGeom>
        </p:spPr>
      </p:pic>
    </p:spTree>
    <p:extLst>
      <p:ext uri="{BB962C8B-B14F-4D97-AF65-F5344CB8AC3E}">
        <p14:creationId xmlns:p14="http://schemas.microsoft.com/office/powerpoint/2010/main" val="2270559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30</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191194" y="1463040"/>
            <a:ext cx="5544587" cy="2369880"/>
          </a:xfrm>
          <a:prstGeom prst="rect">
            <a:avLst/>
          </a:prstGeom>
          <a:noFill/>
        </p:spPr>
        <p:txBody>
          <a:bodyPr wrap="square" rtlCol="0">
            <a:spAutoFit/>
          </a:bodyPr>
          <a:lstStyle/>
          <a:p>
            <a:r>
              <a:rPr lang="nl-NL" b="1" u="sng" dirty="0">
                <a:solidFill>
                  <a:schemeClr val="bg1"/>
                </a:solidFill>
              </a:rPr>
              <a:t>Huidige situatie </a:t>
            </a:r>
            <a:r>
              <a:rPr lang="nl-NL" b="1" u="sng" dirty="0">
                <a:solidFill>
                  <a:schemeClr val="bg1"/>
                </a:solidFill>
                <a:sym typeface="Wingdings" panose="05000000000000000000" pitchFamily="2" charset="2"/>
              </a:rPr>
              <a:t> Milieu en gezondheidsbescherming </a:t>
            </a:r>
            <a:endParaRPr lang="nl-NL" b="1" u="sng" dirty="0">
              <a:solidFill>
                <a:schemeClr val="bg1"/>
              </a:solidFill>
            </a:endParaRPr>
          </a:p>
          <a:p>
            <a:pPr marL="285750" indent="-285750">
              <a:buFont typeface="Courier New" panose="02070309020205020404" pitchFamily="49" charset="0"/>
              <a:buChar char="o"/>
            </a:pPr>
            <a:r>
              <a:rPr lang="nl-NL" sz="1600" dirty="0">
                <a:solidFill>
                  <a:schemeClr val="bg1"/>
                </a:solidFill>
              </a:rPr>
              <a:t>Luchtkwaliteit snelwegen en belangrijke lokale wegen</a:t>
            </a:r>
          </a:p>
          <a:p>
            <a:pPr marL="285750" indent="-285750">
              <a:buFont typeface="Courier New" panose="02070309020205020404" pitchFamily="49" charset="0"/>
              <a:buChar char="o"/>
            </a:pPr>
            <a:r>
              <a:rPr lang="nl-NL" sz="1600" dirty="0">
                <a:solidFill>
                  <a:schemeClr val="bg1"/>
                </a:solidFill>
              </a:rPr>
              <a:t>Wegverkeerlawaai en spoorlawaai – effect open landschap</a:t>
            </a:r>
          </a:p>
          <a:p>
            <a:pPr marL="285750" indent="-285750">
              <a:buFont typeface="Courier New" panose="02070309020205020404" pitchFamily="49" charset="0"/>
              <a:buChar char="o"/>
            </a:pPr>
            <a:r>
              <a:rPr lang="nl-NL" sz="1600" dirty="0">
                <a:solidFill>
                  <a:schemeClr val="bg1"/>
                </a:solidFill>
              </a:rPr>
              <a:t>Geen geurcontouren, wel geuroverlast agrarische bedrijven</a:t>
            </a:r>
          </a:p>
          <a:p>
            <a:pPr marL="285750" indent="-285750">
              <a:buFont typeface="Courier New" panose="02070309020205020404" pitchFamily="49" charset="0"/>
              <a:buChar char="o"/>
            </a:pPr>
            <a:endParaRPr lang="nl-NL" sz="1600" dirty="0">
              <a:solidFill>
                <a:schemeClr val="bg1"/>
              </a:solidFill>
            </a:endParaRPr>
          </a:p>
          <a:p>
            <a:r>
              <a:rPr lang="nl-NL" b="1" u="sng" dirty="0">
                <a:solidFill>
                  <a:schemeClr val="bg1"/>
                </a:solidFill>
              </a:rPr>
              <a:t>Trends en ontwikkelingen</a:t>
            </a:r>
          </a:p>
          <a:p>
            <a:pPr marL="285750" indent="-285750">
              <a:buFont typeface="Courier New" panose="02070309020205020404" pitchFamily="49" charset="0"/>
              <a:buChar char="o"/>
            </a:pPr>
            <a:r>
              <a:rPr lang="nl-NL" sz="1600" dirty="0">
                <a:solidFill>
                  <a:schemeClr val="bg1"/>
                </a:solidFill>
              </a:rPr>
              <a:t>Vermindering uitstoot door duurzame mobiliteitstransitie</a:t>
            </a:r>
          </a:p>
          <a:p>
            <a:pPr marL="285750" indent="-285750">
              <a:buFont typeface="Courier New" panose="02070309020205020404" pitchFamily="49" charset="0"/>
              <a:buChar char="o"/>
            </a:pPr>
            <a:r>
              <a:rPr lang="nl-NL" sz="1600" dirty="0">
                <a:solidFill>
                  <a:schemeClr val="bg1"/>
                </a:solidFill>
              </a:rPr>
              <a:t>Meer focus op gezondheidsbescherming </a:t>
            </a:r>
          </a:p>
          <a:p>
            <a:pPr marL="285750" indent="-285750">
              <a:buFont typeface="Courier New" panose="02070309020205020404" pitchFamily="49" charset="0"/>
              <a:buChar char="o"/>
            </a:pPr>
            <a:r>
              <a:rPr lang="nl-NL" sz="1600" dirty="0">
                <a:solidFill>
                  <a:schemeClr val="bg1"/>
                </a:solidFill>
              </a:rPr>
              <a:t>Omgevingswet </a:t>
            </a:r>
            <a:r>
              <a:rPr lang="nl-NL" sz="1600" dirty="0">
                <a:solidFill>
                  <a:schemeClr val="bg1"/>
                </a:solidFill>
                <a:sym typeface="Wingdings" panose="05000000000000000000" pitchFamily="2" charset="2"/>
              </a:rPr>
              <a:t> kijken naar feitelijk benodigde milieuruimte </a:t>
            </a:r>
            <a:r>
              <a:rPr lang="nl-NL" sz="1600" dirty="0">
                <a:solidFill>
                  <a:schemeClr val="bg1"/>
                </a:solidFill>
              </a:rPr>
              <a:t> </a:t>
            </a:r>
            <a:endParaRPr lang="nl-NL" sz="1600" dirty="0">
              <a:solidFill>
                <a:schemeClr val="bg1"/>
              </a:solidFill>
              <a:sym typeface="Wingdings" panose="05000000000000000000" pitchFamily="2" charset="2"/>
            </a:endParaRPr>
          </a:p>
        </p:txBody>
      </p:sp>
      <p:sp>
        <p:nvSpPr>
          <p:cNvPr id="20" name="Tekstvak 19">
            <a:extLst>
              <a:ext uri="{FF2B5EF4-FFF2-40B4-BE49-F238E27FC236}">
                <a16:creationId xmlns:a16="http://schemas.microsoft.com/office/drawing/2014/main" id="{70C43CF2-DD44-4A22-9735-7CD87EB646B5}"/>
              </a:ext>
            </a:extLst>
          </p:cNvPr>
          <p:cNvSpPr txBox="1"/>
          <p:nvPr/>
        </p:nvSpPr>
        <p:spPr>
          <a:xfrm>
            <a:off x="191196" y="41754"/>
            <a:ext cx="11764626" cy="984885"/>
          </a:xfrm>
          <a:prstGeom prst="rect">
            <a:avLst/>
          </a:prstGeom>
          <a:noFill/>
        </p:spPr>
        <p:txBody>
          <a:bodyPr wrap="square" rtlCol="0">
            <a:spAutoFit/>
          </a:bodyPr>
          <a:lstStyle/>
          <a:p>
            <a:r>
              <a:rPr lang="nl-NL" sz="2400" b="1" dirty="0">
                <a:solidFill>
                  <a:schemeClr val="bg1"/>
                </a:solidFill>
              </a:rPr>
              <a:t>Wonen en bevolking </a:t>
            </a:r>
            <a:r>
              <a:rPr lang="nl-NL" sz="3000" b="1" dirty="0">
                <a:solidFill>
                  <a:schemeClr val="bg1"/>
                </a:solidFill>
              </a:rPr>
              <a:t>| </a:t>
            </a:r>
            <a:r>
              <a:rPr lang="nl-NL" sz="2400" b="1" dirty="0">
                <a:solidFill>
                  <a:schemeClr val="bg1"/>
                </a:solidFill>
              </a:rPr>
              <a:t>Sociaal domein </a:t>
            </a:r>
            <a:r>
              <a:rPr lang="nl-NL" sz="3000" b="1" dirty="0">
                <a:solidFill>
                  <a:schemeClr val="bg1"/>
                </a:solidFill>
              </a:rPr>
              <a:t>|Milieu en gezondheidsbescherming</a:t>
            </a:r>
            <a:br>
              <a:rPr lang="nl-NL" sz="2800" b="1" dirty="0">
                <a:solidFill>
                  <a:schemeClr val="bg1"/>
                </a:solidFill>
              </a:rPr>
            </a:br>
            <a:r>
              <a:rPr lang="nl-NL" sz="2400" dirty="0">
                <a:solidFill>
                  <a:schemeClr val="bg1"/>
                </a:solidFill>
              </a:rPr>
              <a:t>Basisverkenning</a:t>
            </a:r>
            <a:r>
              <a:rPr lang="nl-NL" sz="2800" b="1" dirty="0">
                <a:solidFill>
                  <a:schemeClr val="bg1"/>
                </a:solidFill>
              </a:rPr>
              <a:t> </a:t>
            </a:r>
            <a:endParaRPr lang="nl-NL" sz="2800" dirty="0">
              <a:solidFill>
                <a:schemeClr val="bg1"/>
              </a:solidFill>
            </a:endParaRPr>
          </a:p>
        </p:txBody>
      </p:sp>
      <p:pic>
        <p:nvPicPr>
          <p:cNvPr id="4" name="Afbeelding 3">
            <a:extLst>
              <a:ext uri="{FF2B5EF4-FFF2-40B4-BE49-F238E27FC236}">
                <a16:creationId xmlns:a16="http://schemas.microsoft.com/office/drawing/2014/main" id="{2686AB8D-CB0A-4768-918F-5A913D61D3CF}"/>
              </a:ext>
            </a:extLst>
          </p:cNvPr>
          <p:cNvPicPr>
            <a:picLocks noChangeAspect="1"/>
          </p:cNvPicPr>
          <p:nvPr/>
        </p:nvPicPr>
        <p:blipFill rotWithShape="1">
          <a:blip r:embed="rId3"/>
          <a:srcRect t="331" r="30433"/>
          <a:stretch/>
        </p:blipFill>
        <p:spPr>
          <a:xfrm>
            <a:off x="6183527" y="773373"/>
            <a:ext cx="5858350" cy="5937231"/>
          </a:xfrm>
          <a:prstGeom prst="rect">
            <a:avLst/>
          </a:prstGeom>
        </p:spPr>
      </p:pic>
      <p:pic>
        <p:nvPicPr>
          <p:cNvPr id="8" name="Afbeelding 7">
            <a:extLst>
              <a:ext uri="{FF2B5EF4-FFF2-40B4-BE49-F238E27FC236}">
                <a16:creationId xmlns:a16="http://schemas.microsoft.com/office/drawing/2014/main" id="{49966168-0C6D-4851-8895-8504EA2EC653}"/>
              </a:ext>
            </a:extLst>
          </p:cNvPr>
          <p:cNvPicPr>
            <a:picLocks noChangeAspect="1"/>
          </p:cNvPicPr>
          <p:nvPr/>
        </p:nvPicPr>
        <p:blipFill rotWithShape="1">
          <a:blip r:embed="rId3"/>
          <a:srcRect l="74170" t="8566" r="13939" b="42443"/>
          <a:stretch/>
        </p:blipFill>
        <p:spPr>
          <a:xfrm>
            <a:off x="5867400" y="2676237"/>
            <a:ext cx="1384300" cy="4034367"/>
          </a:xfrm>
          <a:prstGeom prst="rect">
            <a:avLst/>
          </a:prstGeom>
        </p:spPr>
      </p:pic>
      <p:pic>
        <p:nvPicPr>
          <p:cNvPr id="12" name="Afbeelding 11">
            <a:extLst>
              <a:ext uri="{FF2B5EF4-FFF2-40B4-BE49-F238E27FC236}">
                <a16:creationId xmlns:a16="http://schemas.microsoft.com/office/drawing/2014/main" id="{1F735106-9195-455A-A801-F59E7319D949}"/>
              </a:ext>
            </a:extLst>
          </p:cNvPr>
          <p:cNvPicPr>
            <a:picLocks noChangeAspect="1"/>
          </p:cNvPicPr>
          <p:nvPr/>
        </p:nvPicPr>
        <p:blipFill rotWithShape="1">
          <a:blip r:embed="rId3"/>
          <a:srcRect l="78808" t="6291" r="4548" b="90971"/>
          <a:stretch/>
        </p:blipFill>
        <p:spPr>
          <a:xfrm>
            <a:off x="5867400" y="2488085"/>
            <a:ext cx="1937493" cy="225482"/>
          </a:xfrm>
          <a:prstGeom prst="rect">
            <a:avLst/>
          </a:prstGeom>
        </p:spPr>
      </p:pic>
    </p:spTree>
    <p:extLst>
      <p:ext uri="{BB962C8B-B14F-4D97-AF65-F5344CB8AC3E}">
        <p14:creationId xmlns:p14="http://schemas.microsoft.com/office/powerpoint/2010/main" val="3819649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31</a:t>
            </a:fld>
            <a:endParaRPr lang="en-US" dirty="0">
              <a:solidFill>
                <a:schemeClr val="bg1"/>
              </a:solidFill>
            </a:endParaRPr>
          </a:p>
        </p:txBody>
      </p:sp>
      <p:sp>
        <p:nvSpPr>
          <p:cNvPr id="3" name="Tekstvak 2">
            <a:extLst>
              <a:ext uri="{FF2B5EF4-FFF2-40B4-BE49-F238E27FC236}">
                <a16:creationId xmlns:a16="http://schemas.microsoft.com/office/drawing/2014/main" id="{4DAA7091-C7C2-4888-A099-E021695A044A}"/>
              </a:ext>
            </a:extLst>
          </p:cNvPr>
          <p:cNvSpPr txBox="1"/>
          <p:nvPr/>
        </p:nvSpPr>
        <p:spPr>
          <a:xfrm>
            <a:off x="1338349" y="2782669"/>
            <a:ext cx="10544695" cy="646331"/>
          </a:xfrm>
          <a:prstGeom prst="rect">
            <a:avLst/>
          </a:prstGeom>
          <a:noFill/>
        </p:spPr>
        <p:txBody>
          <a:bodyPr wrap="square" rtlCol="0">
            <a:spAutoFit/>
          </a:bodyPr>
          <a:lstStyle/>
          <a:p>
            <a:r>
              <a:rPr lang="en-US" sz="3600" b="1" dirty="0" err="1">
                <a:solidFill>
                  <a:schemeClr val="bg1"/>
                </a:solidFill>
              </a:rPr>
              <a:t>Samen</a:t>
            </a:r>
            <a:r>
              <a:rPr lang="en-US" sz="3600" b="1" dirty="0">
                <a:solidFill>
                  <a:schemeClr val="bg1"/>
                </a:solidFill>
              </a:rPr>
              <a:t> </a:t>
            </a:r>
            <a:r>
              <a:rPr lang="en-US" sz="3600" b="1" dirty="0" err="1">
                <a:solidFill>
                  <a:schemeClr val="bg1"/>
                </a:solidFill>
              </a:rPr>
              <a:t>werken</a:t>
            </a:r>
            <a:r>
              <a:rPr lang="en-US" sz="3600" b="1" dirty="0">
                <a:solidFill>
                  <a:schemeClr val="bg1"/>
                </a:solidFill>
              </a:rPr>
              <a:t> </a:t>
            </a:r>
            <a:r>
              <a:rPr lang="en-US" sz="3600" b="1" dirty="0" err="1">
                <a:solidFill>
                  <a:schemeClr val="bg1"/>
                </a:solidFill>
              </a:rPr>
              <a:t>aan</a:t>
            </a:r>
            <a:r>
              <a:rPr lang="en-US" sz="3600" b="1" dirty="0">
                <a:solidFill>
                  <a:schemeClr val="bg1"/>
                </a:solidFill>
              </a:rPr>
              <a:t> de omgevingsvisie – </a:t>
            </a:r>
            <a:r>
              <a:rPr lang="en-US" sz="3600" b="1" dirty="0" err="1">
                <a:solidFill>
                  <a:schemeClr val="bg1"/>
                </a:solidFill>
              </a:rPr>
              <a:t>mentimeter</a:t>
            </a:r>
            <a:r>
              <a:rPr lang="en-US" sz="3600" b="1" dirty="0">
                <a:solidFill>
                  <a:schemeClr val="bg1"/>
                </a:solidFill>
              </a:rPr>
              <a:t>  </a:t>
            </a:r>
            <a:endParaRPr lang="nl-NL" sz="3200" dirty="0">
              <a:solidFill>
                <a:schemeClr val="bg1"/>
              </a:solidFill>
            </a:endParaRPr>
          </a:p>
        </p:txBody>
      </p:sp>
      <p:pic>
        <p:nvPicPr>
          <p:cNvPr id="6" name="Afbeelding 5" descr="Afbeelding met tekst&#10;&#10;Automatisch gegenereerde beschrijving">
            <a:extLst>
              <a:ext uri="{FF2B5EF4-FFF2-40B4-BE49-F238E27FC236}">
                <a16:creationId xmlns:a16="http://schemas.microsoft.com/office/drawing/2014/main" id="{CB116573-1EE7-422B-8348-88BBCB29A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7649925-5473-4AE7-84E0-2B13EE9E80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1433190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32</a:t>
            </a:fld>
            <a:endParaRPr lang="en-US" dirty="0">
              <a:solidFill>
                <a:schemeClr val="bg1"/>
              </a:solidFill>
            </a:endParaRPr>
          </a:p>
        </p:txBody>
      </p:sp>
      <p:sp>
        <p:nvSpPr>
          <p:cNvPr id="3" name="TextBox 45">
            <a:extLst>
              <a:ext uri="{FF2B5EF4-FFF2-40B4-BE49-F238E27FC236}">
                <a16:creationId xmlns:a16="http://schemas.microsoft.com/office/drawing/2014/main" id="{EFBA09CF-BDB2-4819-8586-7BBE90B2FE84}"/>
              </a:ext>
            </a:extLst>
          </p:cNvPr>
          <p:cNvSpPr txBox="1"/>
          <p:nvPr/>
        </p:nvSpPr>
        <p:spPr>
          <a:xfrm>
            <a:off x="961116" y="2020936"/>
            <a:ext cx="10269768" cy="1905202"/>
          </a:xfrm>
          <a:prstGeom prst="rect">
            <a:avLst/>
          </a:prstGeom>
          <a:noFill/>
        </p:spPr>
        <p:txBody>
          <a:bodyPr wrap="square" lIns="0" tIns="0" rIns="0" bIns="0" rtlCol="0" anchor="t">
            <a:spAutoFit/>
          </a:bodyPr>
          <a:lstStyle/>
          <a:p>
            <a:pPr algn="ctr">
              <a:lnSpc>
                <a:spcPct val="150000"/>
              </a:lnSpc>
            </a:pPr>
            <a:r>
              <a:rPr lang="nl-NL" sz="4400" dirty="0">
                <a:solidFill>
                  <a:schemeClr val="bg1"/>
                </a:solidFill>
                <a:latin typeface="+mj-lt"/>
              </a:rPr>
              <a:t>Mobiliteit en bereikbaarheid</a:t>
            </a:r>
          </a:p>
          <a:p>
            <a:pPr algn="ctr">
              <a:lnSpc>
                <a:spcPct val="150000"/>
              </a:lnSpc>
            </a:pPr>
            <a:r>
              <a:rPr lang="nl-NL" sz="4400" dirty="0">
                <a:solidFill>
                  <a:schemeClr val="bg1"/>
                </a:solidFill>
                <a:latin typeface="+mj-lt"/>
              </a:rPr>
              <a:t>Economie en werkgelegenheid</a:t>
            </a:r>
          </a:p>
        </p:txBody>
      </p:sp>
      <p:pic>
        <p:nvPicPr>
          <p:cNvPr id="7" name="Afbeelding 6" descr="Afbeelding met tekst&#10;&#10;Automatisch gegenereerde beschrijving">
            <a:extLst>
              <a:ext uri="{FF2B5EF4-FFF2-40B4-BE49-F238E27FC236}">
                <a16:creationId xmlns:a16="http://schemas.microsoft.com/office/drawing/2014/main" id="{B5118BA7-0AA6-4867-927B-929DF8942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0ABA8E1-0D9A-4AB3-9365-A123514D8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1705878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33</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191194" y="1463040"/>
            <a:ext cx="6126479" cy="4093428"/>
          </a:xfrm>
          <a:prstGeom prst="rect">
            <a:avLst/>
          </a:prstGeom>
          <a:noFill/>
        </p:spPr>
        <p:txBody>
          <a:bodyPr wrap="square" rtlCol="0">
            <a:spAutoFit/>
          </a:bodyPr>
          <a:lstStyle/>
          <a:p>
            <a:r>
              <a:rPr lang="nl-NL" b="1" u="sng" dirty="0">
                <a:solidFill>
                  <a:schemeClr val="bg1"/>
                </a:solidFill>
              </a:rPr>
              <a:t>Huidige situatie</a:t>
            </a:r>
          </a:p>
          <a:p>
            <a:pPr marL="285750" indent="-285750">
              <a:buFont typeface="Courier New" panose="02070309020205020404" pitchFamily="49" charset="0"/>
              <a:buChar char="o"/>
            </a:pPr>
            <a:r>
              <a:rPr lang="nl-NL" sz="1600" dirty="0">
                <a:solidFill>
                  <a:schemeClr val="bg1"/>
                </a:solidFill>
              </a:rPr>
              <a:t>Uitstekende (regionale) bereikbaarheid over wegennet </a:t>
            </a:r>
          </a:p>
          <a:p>
            <a:pPr marL="285750" indent="-285750">
              <a:buFont typeface="Courier New" panose="02070309020205020404" pitchFamily="49" charset="0"/>
              <a:buChar char="o"/>
            </a:pPr>
            <a:r>
              <a:rPr lang="nl-NL" sz="1600" dirty="0">
                <a:solidFill>
                  <a:schemeClr val="bg1"/>
                </a:solidFill>
              </a:rPr>
              <a:t>Relatief goede OV-verbindingen: </a:t>
            </a:r>
          </a:p>
          <a:p>
            <a:pPr marL="742950" lvl="1" indent="-285750">
              <a:buFont typeface="Courier New" panose="02070309020205020404" pitchFamily="49" charset="0"/>
              <a:buChar char="o"/>
            </a:pPr>
            <a:r>
              <a:rPr lang="nl-NL" sz="1600" dirty="0">
                <a:solidFill>
                  <a:schemeClr val="bg1"/>
                </a:solidFill>
              </a:rPr>
              <a:t>Treinstations Bilthoven, Hollandsche Rading </a:t>
            </a:r>
          </a:p>
          <a:p>
            <a:pPr marL="742950" lvl="1" indent="-285750">
              <a:buFont typeface="Courier New" panose="02070309020205020404" pitchFamily="49" charset="0"/>
              <a:buChar char="o"/>
            </a:pPr>
            <a:r>
              <a:rPr lang="nl-NL" sz="1600" dirty="0">
                <a:solidFill>
                  <a:schemeClr val="bg1"/>
                </a:solidFill>
              </a:rPr>
              <a:t>Meerdere buslijnen </a:t>
            </a:r>
          </a:p>
          <a:p>
            <a:pPr marL="285750" indent="-285750">
              <a:buFont typeface="Courier New" panose="02070309020205020404" pitchFamily="49" charset="0"/>
              <a:buChar char="o"/>
            </a:pPr>
            <a:r>
              <a:rPr lang="nl-NL" sz="1600" dirty="0">
                <a:solidFill>
                  <a:schemeClr val="bg1"/>
                </a:solidFill>
              </a:rPr>
              <a:t>Uitgebreid fietsnetwerk</a:t>
            </a:r>
          </a:p>
          <a:p>
            <a:pPr marL="742950" lvl="1" indent="-285750">
              <a:buFont typeface="Courier New" panose="02070309020205020404" pitchFamily="49" charset="0"/>
              <a:buChar char="o"/>
            </a:pPr>
            <a:r>
              <a:rPr lang="nl-NL" sz="1600" dirty="0">
                <a:solidFill>
                  <a:schemeClr val="bg1"/>
                </a:solidFill>
              </a:rPr>
              <a:t>Recreatief netwerk</a:t>
            </a:r>
          </a:p>
          <a:p>
            <a:pPr marL="742950" lvl="1" indent="-285750">
              <a:buFont typeface="Courier New" panose="02070309020205020404" pitchFamily="49" charset="0"/>
              <a:buChar char="o"/>
            </a:pPr>
            <a:r>
              <a:rPr lang="nl-NL" sz="1600" dirty="0">
                <a:solidFill>
                  <a:schemeClr val="bg1"/>
                </a:solidFill>
              </a:rPr>
              <a:t>Toename snelle fietsroutes </a:t>
            </a:r>
          </a:p>
          <a:p>
            <a:pPr lvl="1"/>
            <a:endParaRPr lang="nl-NL" sz="1600" dirty="0">
              <a:solidFill>
                <a:schemeClr val="bg1"/>
              </a:solidFill>
            </a:endParaRPr>
          </a:p>
          <a:p>
            <a:r>
              <a:rPr lang="nl-NL" b="1" u="sng" dirty="0">
                <a:solidFill>
                  <a:schemeClr val="bg1"/>
                </a:solidFill>
              </a:rPr>
              <a:t>Trends en ontwikkelingen</a:t>
            </a:r>
            <a:endParaRPr lang="nl-NL" sz="1600" dirty="0">
              <a:solidFill>
                <a:schemeClr val="bg1"/>
              </a:solidFill>
            </a:endParaRPr>
          </a:p>
          <a:p>
            <a:pPr marL="285750" indent="-285750">
              <a:buFont typeface="Courier New" panose="02070309020205020404" pitchFamily="49" charset="0"/>
              <a:buChar char="o"/>
            </a:pPr>
            <a:r>
              <a:rPr lang="nl-NL" sz="1600" dirty="0">
                <a:solidFill>
                  <a:schemeClr val="bg1"/>
                </a:solidFill>
              </a:rPr>
              <a:t>Toename elektrische auto’s </a:t>
            </a:r>
            <a:r>
              <a:rPr lang="nl-NL" sz="1600" dirty="0">
                <a:solidFill>
                  <a:schemeClr val="bg1"/>
                </a:solidFill>
                <a:sym typeface="Wingdings" panose="05000000000000000000" pitchFamily="2" charset="2"/>
              </a:rPr>
              <a:t> behoefte laadpalen</a:t>
            </a:r>
            <a:endParaRPr lang="nl-NL" sz="1600" dirty="0">
              <a:solidFill>
                <a:schemeClr val="bg1"/>
              </a:solidFill>
            </a:endParaRPr>
          </a:p>
          <a:p>
            <a:pPr marL="285750" indent="-285750">
              <a:buFont typeface="Courier New" panose="02070309020205020404" pitchFamily="49" charset="0"/>
              <a:buChar char="o"/>
            </a:pPr>
            <a:r>
              <a:rPr lang="nl-NL" sz="1600" dirty="0">
                <a:solidFill>
                  <a:schemeClr val="bg1"/>
                </a:solidFill>
              </a:rPr>
              <a:t>Meer nadruk op flexibel gebruik van verschillende vervoersmiddelen</a:t>
            </a:r>
          </a:p>
          <a:p>
            <a:pPr marL="285750" indent="-285750">
              <a:buFont typeface="Courier New" panose="02070309020205020404" pitchFamily="49" charset="0"/>
              <a:buChar char="o"/>
            </a:pPr>
            <a:r>
              <a:rPr lang="nl-NL" sz="1600" dirty="0">
                <a:solidFill>
                  <a:schemeClr val="bg1"/>
                </a:solidFill>
              </a:rPr>
              <a:t>Toename (elektrische) fiets voor lange afstanden</a:t>
            </a:r>
          </a:p>
          <a:p>
            <a:pPr marL="285750" indent="-285750">
              <a:buFont typeface="Courier New" panose="02070309020205020404" pitchFamily="49" charset="0"/>
              <a:buChar char="o"/>
            </a:pPr>
            <a:r>
              <a:rPr lang="nl-NL" sz="1600" dirty="0">
                <a:solidFill>
                  <a:schemeClr val="bg1"/>
                </a:solidFill>
              </a:rPr>
              <a:t>Diverse vervoersmiddelen op het fietspad </a:t>
            </a:r>
          </a:p>
          <a:p>
            <a:pPr marL="285750" indent="-285750">
              <a:buFont typeface="Courier New" panose="02070309020205020404" pitchFamily="49" charset="0"/>
              <a:buChar char="o"/>
            </a:pPr>
            <a:r>
              <a:rPr lang="nl-NL" sz="1600" dirty="0">
                <a:solidFill>
                  <a:schemeClr val="bg1"/>
                </a:solidFill>
              </a:rPr>
              <a:t>Toename verkeer </a:t>
            </a:r>
            <a:r>
              <a:rPr lang="nl-NL" sz="1600" dirty="0">
                <a:solidFill>
                  <a:schemeClr val="bg1"/>
                </a:solidFill>
                <a:sym typeface="Wingdings" panose="05000000000000000000" pitchFamily="2" charset="2"/>
              </a:rPr>
              <a:t> drukte op (regionale) wegen</a:t>
            </a:r>
            <a:endParaRPr lang="nl-NL" sz="1600" dirty="0">
              <a:solidFill>
                <a:schemeClr val="bg1"/>
              </a:solidFill>
            </a:endParaRPr>
          </a:p>
          <a:p>
            <a:endParaRPr lang="nl-NL" sz="1600" dirty="0">
              <a:solidFill>
                <a:schemeClr val="bg1"/>
              </a:solidFill>
            </a:endParaRPr>
          </a:p>
        </p:txBody>
      </p:sp>
      <p:sp>
        <p:nvSpPr>
          <p:cNvPr id="20" name="Tekstvak 19">
            <a:extLst>
              <a:ext uri="{FF2B5EF4-FFF2-40B4-BE49-F238E27FC236}">
                <a16:creationId xmlns:a16="http://schemas.microsoft.com/office/drawing/2014/main" id="{70C43CF2-DD44-4A22-9735-7CD87EB646B5}"/>
              </a:ext>
            </a:extLst>
          </p:cNvPr>
          <p:cNvSpPr txBox="1"/>
          <p:nvPr/>
        </p:nvSpPr>
        <p:spPr>
          <a:xfrm>
            <a:off x="191195" y="66692"/>
            <a:ext cx="10324405" cy="1015663"/>
          </a:xfrm>
          <a:prstGeom prst="rect">
            <a:avLst/>
          </a:prstGeom>
          <a:noFill/>
        </p:spPr>
        <p:txBody>
          <a:bodyPr wrap="square" rtlCol="0">
            <a:spAutoFit/>
          </a:bodyPr>
          <a:lstStyle/>
          <a:p>
            <a:r>
              <a:rPr lang="nl-NL" sz="3200" b="1" dirty="0">
                <a:solidFill>
                  <a:schemeClr val="bg1"/>
                </a:solidFill>
              </a:rPr>
              <a:t>Mobiliteit en bereikbaarheid | </a:t>
            </a:r>
            <a:r>
              <a:rPr lang="nl-NL" sz="2400" b="1" dirty="0">
                <a:solidFill>
                  <a:schemeClr val="bg1"/>
                </a:solidFill>
              </a:rPr>
              <a:t>Economie en werkgelegenheid </a:t>
            </a:r>
            <a:br>
              <a:rPr lang="nl-NL" sz="2800" b="1" dirty="0">
                <a:solidFill>
                  <a:schemeClr val="bg1"/>
                </a:solidFill>
              </a:rPr>
            </a:br>
            <a:r>
              <a:rPr lang="nl-NL" sz="2400" dirty="0">
                <a:solidFill>
                  <a:schemeClr val="bg1"/>
                </a:solidFill>
              </a:rPr>
              <a:t>Basisverkenning</a:t>
            </a:r>
            <a:r>
              <a:rPr lang="nl-NL" sz="2800" b="1" dirty="0">
                <a:solidFill>
                  <a:schemeClr val="bg1"/>
                </a:solidFill>
              </a:rPr>
              <a:t> </a:t>
            </a:r>
            <a:endParaRPr lang="nl-NL" sz="2800" dirty="0">
              <a:solidFill>
                <a:schemeClr val="bg1"/>
              </a:solidFill>
            </a:endParaRPr>
          </a:p>
        </p:txBody>
      </p:sp>
      <p:pic>
        <p:nvPicPr>
          <p:cNvPr id="9" name="Afbeelding 8">
            <a:extLst>
              <a:ext uri="{FF2B5EF4-FFF2-40B4-BE49-F238E27FC236}">
                <a16:creationId xmlns:a16="http://schemas.microsoft.com/office/drawing/2014/main" id="{0BD41281-F550-4576-A25B-A9B791F6B048}"/>
              </a:ext>
            </a:extLst>
          </p:cNvPr>
          <p:cNvPicPr>
            <a:picLocks noChangeAspect="1"/>
          </p:cNvPicPr>
          <p:nvPr/>
        </p:nvPicPr>
        <p:blipFill rotWithShape="1">
          <a:blip r:embed="rId3"/>
          <a:srcRect l="51123" t="972"/>
          <a:stretch/>
        </p:blipFill>
        <p:spPr>
          <a:xfrm>
            <a:off x="8924173" y="672089"/>
            <a:ext cx="3118655" cy="4444163"/>
          </a:xfrm>
          <a:prstGeom prst="rect">
            <a:avLst/>
          </a:prstGeom>
        </p:spPr>
      </p:pic>
      <p:pic>
        <p:nvPicPr>
          <p:cNvPr id="5" name="Afbeelding 4">
            <a:extLst>
              <a:ext uri="{FF2B5EF4-FFF2-40B4-BE49-F238E27FC236}">
                <a16:creationId xmlns:a16="http://schemas.microsoft.com/office/drawing/2014/main" id="{7678F09E-48E3-476D-92F3-9ECB42E5F724}"/>
              </a:ext>
            </a:extLst>
          </p:cNvPr>
          <p:cNvPicPr>
            <a:picLocks noChangeAspect="1"/>
          </p:cNvPicPr>
          <p:nvPr/>
        </p:nvPicPr>
        <p:blipFill rotWithShape="1">
          <a:blip r:embed="rId3"/>
          <a:srcRect t="545" r="50728"/>
          <a:stretch/>
        </p:blipFill>
        <p:spPr>
          <a:xfrm>
            <a:off x="6219402" y="2363040"/>
            <a:ext cx="3034145" cy="4307635"/>
          </a:xfrm>
          <a:prstGeom prst="rect">
            <a:avLst/>
          </a:prstGeom>
        </p:spPr>
      </p:pic>
      <p:pic>
        <p:nvPicPr>
          <p:cNvPr id="11" name="Afbeelding 10">
            <a:extLst>
              <a:ext uri="{FF2B5EF4-FFF2-40B4-BE49-F238E27FC236}">
                <a16:creationId xmlns:a16="http://schemas.microsoft.com/office/drawing/2014/main" id="{B2A192FA-E537-46F4-A06F-81C1371F3191}"/>
              </a:ext>
            </a:extLst>
          </p:cNvPr>
          <p:cNvPicPr>
            <a:picLocks noChangeAspect="1"/>
          </p:cNvPicPr>
          <p:nvPr/>
        </p:nvPicPr>
        <p:blipFill rotWithShape="1">
          <a:blip r:embed="rId3"/>
          <a:srcRect l="52785" t="7950" r="30121" b="80719"/>
          <a:stretch/>
        </p:blipFill>
        <p:spPr>
          <a:xfrm>
            <a:off x="8479577" y="730997"/>
            <a:ext cx="2178558" cy="1015663"/>
          </a:xfrm>
          <a:prstGeom prst="rect">
            <a:avLst/>
          </a:prstGeom>
        </p:spPr>
      </p:pic>
      <p:pic>
        <p:nvPicPr>
          <p:cNvPr id="14" name="Afbeelding 13">
            <a:extLst>
              <a:ext uri="{FF2B5EF4-FFF2-40B4-BE49-F238E27FC236}">
                <a16:creationId xmlns:a16="http://schemas.microsoft.com/office/drawing/2014/main" id="{2C1E7E1E-34D5-483D-B50B-0D82D3FD16C2}"/>
              </a:ext>
            </a:extLst>
          </p:cNvPr>
          <p:cNvPicPr>
            <a:picLocks noChangeAspect="1"/>
          </p:cNvPicPr>
          <p:nvPr/>
        </p:nvPicPr>
        <p:blipFill rotWithShape="1">
          <a:blip r:embed="rId3"/>
          <a:srcRect l="1868" t="7527" r="79399" b="63677"/>
          <a:stretch/>
        </p:blipFill>
        <p:spPr>
          <a:xfrm>
            <a:off x="5180893" y="1746660"/>
            <a:ext cx="2217735" cy="2397774"/>
          </a:xfrm>
          <a:prstGeom prst="rect">
            <a:avLst/>
          </a:prstGeom>
        </p:spPr>
      </p:pic>
    </p:spTree>
    <p:extLst>
      <p:ext uri="{BB962C8B-B14F-4D97-AF65-F5344CB8AC3E}">
        <p14:creationId xmlns:p14="http://schemas.microsoft.com/office/powerpoint/2010/main" val="3874402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34</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191194" y="1463040"/>
            <a:ext cx="5681891" cy="4585871"/>
          </a:xfrm>
          <a:prstGeom prst="rect">
            <a:avLst/>
          </a:prstGeom>
          <a:noFill/>
        </p:spPr>
        <p:txBody>
          <a:bodyPr wrap="square" rtlCol="0">
            <a:spAutoFit/>
          </a:bodyPr>
          <a:lstStyle/>
          <a:p>
            <a:r>
              <a:rPr lang="nl-NL" b="1" u="sng" dirty="0">
                <a:solidFill>
                  <a:schemeClr val="bg1"/>
                </a:solidFill>
              </a:rPr>
              <a:t>Huidige situatie</a:t>
            </a:r>
          </a:p>
          <a:p>
            <a:pPr marL="285750" indent="-285750">
              <a:buFont typeface="Courier New" panose="02070309020205020404" pitchFamily="49" charset="0"/>
              <a:buChar char="o"/>
            </a:pPr>
            <a:r>
              <a:rPr lang="nl-NL" sz="1600" dirty="0">
                <a:solidFill>
                  <a:schemeClr val="bg1"/>
                </a:solidFill>
              </a:rPr>
              <a:t>Kennisintensieve economie met circa 20.000 arbeidsplaatsen</a:t>
            </a:r>
          </a:p>
          <a:p>
            <a:pPr marL="742950" lvl="1" indent="-285750">
              <a:buFont typeface="Courier New" panose="02070309020205020404" pitchFamily="49" charset="0"/>
              <a:buChar char="o"/>
            </a:pPr>
            <a:r>
              <a:rPr lang="nl-NL" sz="1600" dirty="0">
                <a:solidFill>
                  <a:schemeClr val="bg1"/>
                </a:solidFill>
              </a:rPr>
              <a:t>ICT en zakelijke dienstverlening</a:t>
            </a:r>
          </a:p>
          <a:p>
            <a:pPr marL="742950" lvl="1" indent="-285750">
              <a:buFont typeface="Courier New" panose="02070309020205020404" pitchFamily="49" charset="0"/>
              <a:buChar char="o"/>
            </a:pPr>
            <a:r>
              <a:rPr lang="nl-NL" sz="1600" dirty="0">
                <a:solidFill>
                  <a:schemeClr val="bg1"/>
                </a:solidFill>
              </a:rPr>
              <a:t>Kennisinstituten zoals KNMI</a:t>
            </a:r>
          </a:p>
          <a:p>
            <a:pPr marL="742950" lvl="1" indent="-285750">
              <a:buFont typeface="Courier New" panose="02070309020205020404" pitchFamily="49" charset="0"/>
              <a:buChar char="o"/>
            </a:pPr>
            <a:r>
              <a:rPr lang="nl-NL" sz="1600" dirty="0">
                <a:solidFill>
                  <a:schemeClr val="bg1"/>
                </a:solidFill>
              </a:rPr>
              <a:t>Relatief veel ZZP’ers </a:t>
            </a:r>
          </a:p>
          <a:p>
            <a:pPr marL="285750" indent="-285750">
              <a:buFont typeface="Courier New" panose="02070309020205020404" pitchFamily="49" charset="0"/>
              <a:buChar char="o"/>
            </a:pPr>
            <a:r>
              <a:rPr lang="nl-NL" sz="1600" dirty="0">
                <a:solidFill>
                  <a:schemeClr val="bg1"/>
                </a:solidFill>
              </a:rPr>
              <a:t>Onderdeel van Utrecht Science Park </a:t>
            </a:r>
            <a:r>
              <a:rPr lang="nl-NL" sz="1600" dirty="0">
                <a:solidFill>
                  <a:schemeClr val="bg1"/>
                </a:solidFill>
                <a:sym typeface="Wingdings" panose="05000000000000000000" pitchFamily="2" charset="2"/>
              </a:rPr>
              <a:t></a:t>
            </a:r>
            <a:r>
              <a:rPr lang="nl-NL" sz="1600" dirty="0">
                <a:solidFill>
                  <a:schemeClr val="bg1"/>
                </a:solidFill>
              </a:rPr>
              <a:t> life science-as </a:t>
            </a:r>
          </a:p>
          <a:p>
            <a:pPr marL="285750" indent="-285750">
              <a:buFont typeface="Courier New" panose="02070309020205020404" pitchFamily="49" charset="0"/>
              <a:buChar char="o"/>
            </a:pPr>
            <a:r>
              <a:rPr lang="nl-NL" sz="1600" dirty="0">
                <a:solidFill>
                  <a:schemeClr val="bg1"/>
                </a:solidFill>
              </a:rPr>
              <a:t>Bedrijventerreinen functioneren goed, panden wel verouderd</a:t>
            </a:r>
          </a:p>
          <a:p>
            <a:pPr marL="285750" indent="-285750">
              <a:buFont typeface="Courier New" panose="02070309020205020404" pitchFamily="49" charset="0"/>
              <a:buChar char="o"/>
            </a:pPr>
            <a:r>
              <a:rPr lang="nl-NL" sz="1600" dirty="0">
                <a:solidFill>
                  <a:schemeClr val="bg1"/>
                </a:solidFill>
              </a:rPr>
              <a:t>Centrum Bilthoven, De Bilt en Maartensdijk kernwinkelgebieden</a:t>
            </a:r>
          </a:p>
          <a:p>
            <a:pPr marL="285750" indent="-285750">
              <a:buFont typeface="Courier New" panose="02070309020205020404" pitchFamily="49" charset="0"/>
              <a:buChar char="o"/>
            </a:pPr>
            <a:r>
              <a:rPr lang="nl-NL" sz="1600" dirty="0">
                <a:solidFill>
                  <a:schemeClr val="bg1"/>
                </a:solidFill>
              </a:rPr>
              <a:t>Relatief weinig agrarische bedrijven</a:t>
            </a:r>
          </a:p>
          <a:p>
            <a:endParaRPr lang="nl-NL" sz="1600" dirty="0">
              <a:solidFill>
                <a:schemeClr val="bg1"/>
              </a:solidFill>
            </a:endParaRPr>
          </a:p>
          <a:p>
            <a:r>
              <a:rPr lang="nl-NL" b="1" u="sng" dirty="0">
                <a:solidFill>
                  <a:schemeClr val="bg1"/>
                </a:solidFill>
              </a:rPr>
              <a:t>Trends en ontwikkelingen</a:t>
            </a:r>
            <a:endParaRPr lang="nl-NL" sz="1600" dirty="0">
              <a:solidFill>
                <a:schemeClr val="bg1"/>
              </a:solidFill>
            </a:endParaRPr>
          </a:p>
          <a:p>
            <a:pPr marL="285750" indent="-285750">
              <a:buFont typeface="Courier New" panose="02070309020205020404" pitchFamily="49" charset="0"/>
              <a:buChar char="o"/>
            </a:pPr>
            <a:r>
              <a:rPr lang="nl-NL" sz="1600" dirty="0">
                <a:solidFill>
                  <a:schemeClr val="bg1"/>
                </a:solidFill>
              </a:rPr>
              <a:t>Nieuwe manier van werken – kantorenmarkt</a:t>
            </a:r>
          </a:p>
          <a:p>
            <a:pPr marL="285750" indent="-285750">
              <a:buFont typeface="Courier New" panose="02070309020205020404" pitchFamily="49" charset="0"/>
              <a:buChar char="o"/>
            </a:pPr>
            <a:r>
              <a:rPr lang="nl-NL" sz="1600" dirty="0">
                <a:solidFill>
                  <a:schemeClr val="bg1"/>
                </a:solidFill>
              </a:rPr>
              <a:t>Ruimtebehoefte bedrijventerreinen 0,4-2,4 hectare (2040)</a:t>
            </a:r>
          </a:p>
          <a:p>
            <a:pPr marL="285750" indent="-285750">
              <a:buFont typeface="Courier New" panose="02070309020205020404" pitchFamily="49" charset="0"/>
              <a:buChar char="o"/>
            </a:pPr>
            <a:r>
              <a:rPr lang="nl-NL" sz="1600" dirty="0">
                <a:solidFill>
                  <a:schemeClr val="bg1"/>
                </a:solidFill>
              </a:rPr>
              <a:t>Voorzieningen verdwijnen in kleine dorpskernen</a:t>
            </a:r>
          </a:p>
          <a:p>
            <a:pPr marL="285750" indent="-285750">
              <a:buFont typeface="Courier New" panose="02070309020205020404" pitchFamily="49" charset="0"/>
              <a:buChar char="o"/>
            </a:pPr>
            <a:r>
              <a:rPr lang="nl-NL" sz="1600" dirty="0">
                <a:solidFill>
                  <a:schemeClr val="bg1"/>
                </a:solidFill>
              </a:rPr>
              <a:t>Winkelvloeroppervlakte neemt af in winkelgebieden</a:t>
            </a:r>
          </a:p>
          <a:p>
            <a:pPr marL="285750" indent="-285750">
              <a:buFont typeface="Courier New" panose="02070309020205020404" pitchFamily="49" charset="0"/>
              <a:buChar char="o"/>
            </a:pPr>
            <a:r>
              <a:rPr lang="nl-NL" sz="1600" dirty="0">
                <a:solidFill>
                  <a:schemeClr val="bg1"/>
                </a:solidFill>
              </a:rPr>
              <a:t>Online winkelen brengt nieuwe mobiliteitsvraagstukken</a:t>
            </a:r>
          </a:p>
          <a:p>
            <a:pPr marL="285750" indent="-285750">
              <a:buFont typeface="Courier New" panose="02070309020205020404" pitchFamily="49" charset="0"/>
              <a:buChar char="o"/>
            </a:pPr>
            <a:r>
              <a:rPr lang="nl-NL" sz="1600" dirty="0">
                <a:solidFill>
                  <a:schemeClr val="bg1"/>
                </a:solidFill>
              </a:rPr>
              <a:t>Duurzame landbouwtransitie </a:t>
            </a:r>
          </a:p>
          <a:p>
            <a:endParaRPr lang="nl-NL" sz="1600" dirty="0">
              <a:solidFill>
                <a:schemeClr val="bg1"/>
              </a:solidFill>
            </a:endParaRPr>
          </a:p>
        </p:txBody>
      </p:sp>
      <p:sp>
        <p:nvSpPr>
          <p:cNvPr id="20" name="Tekstvak 19">
            <a:extLst>
              <a:ext uri="{FF2B5EF4-FFF2-40B4-BE49-F238E27FC236}">
                <a16:creationId xmlns:a16="http://schemas.microsoft.com/office/drawing/2014/main" id="{70C43CF2-DD44-4A22-9735-7CD87EB646B5}"/>
              </a:ext>
            </a:extLst>
          </p:cNvPr>
          <p:cNvSpPr txBox="1"/>
          <p:nvPr/>
        </p:nvSpPr>
        <p:spPr>
          <a:xfrm>
            <a:off x="191195" y="66692"/>
            <a:ext cx="10324405" cy="1015663"/>
          </a:xfrm>
          <a:prstGeom prst="rect">
            <a:avLst/>
          </a:prstGeom>
          <a:noFill/>
        </p:spPr>
        <p:txBody>
          <a:bodyPr wrap="square" rtlCol="0">
            <a:spAutoFit/>
          </a:bodyPr>
          <a:lstStyle/>
          <a:p>
            <a:r>
              <a:rPr lang="nl-NL" sz="2400" b="1" dirty="0">
                <a:solidFill>
                  <a:schemeClr val="bg1"/>
                </a:solidFill>
              </a:rPr>
              <a:t>Mobiliteit en bereikbaarheid </a:t>
            </a:r>
            <a:r>
              <a:rPr lang="nl-NL" sz="3200" b="1" dirty="0">
                <a:solidFill>
                  <a:schemeClr val="bg1"/>
                </a:solidFill>
              </a:rPr>
              <a:t>| Economie en werkgelegenheid </a:t>
            </a:r>
            <a:br>
              <a:rPr lang="nl-NL" sz="2800" b="1" dirty="0">
                <a:solidFill>
                  <a:schemeClr val="bg1"/>
                </a:solidFill>
              </a:rPr>
            </a:br>
            <a:r>
              <a:rPr lang="nl-NL" sz="2400" dirty="0">
                <a:solidFill>
                  <a:schemeClr val="bg1"/>
                </a:solidFill>
              </a:rPr>
              <a:t>Basisverkenning</a:t>
            </a:r>
            <a:r>
              <a:rPr lang="nl-NL" sz="2800" b="1" dirty="0">
                <a:solidFill>
                  <a:schemeClr val="bg1"/>
                </a:solidFill>
              </a:rPr>
              <a:t> </a:t>
            </a:r>
            <a:endParaRPr lang="nl-NL" sz="2800" dirty="0">
              <a:solidFill>
                <a:schemeClr val="bg1"/>
              </a:solidFill>
            </a:endParaRPr>
          </a:p>
        </p:txBody>
      </p:sp>
      <p:pic>
        <p:nvPicPr>
          <p:cNvPr id="4" name="Afbeelding 3">
            <a:extLst>
              <a:ext uri="{FF2B5EF4-FFF2-40B4-BE49-F238E27FC236}">
                <a16:creationId xmlns:a16="http://schemas.microsoft.com/office/drawing/2014/main" id="{BF0580CF-BF9E-4B91-8101-B24D4D0A86F2}"/>
              </a:ext>
            </a:extLst>
          </p:cNvPr>
          <p:cNvPicPr>
            <a:picLocks noChangeAspect="1"/>
          </p:cNvPicPr>
          <p:nvPr/>
        </p:nvPicPr>
        <p:blipFill rotWithShape="1">
          <a:blip r:embed="rId3"/>
          <a:srcRect l="669" t="972" r="39126"/>
          <a:stretch/>
        </p:blipFill>
        <p:spPr>
          <a:xfrm>
            <a:off x="6934035" y="727875"/>
            <a:ext cx="5109799" cy="5975445"/>
          </a:xfrm>
          <a:prstGeom prst="rect">
            <a:avLst/>
          </a:prstGeom>
        </p:spPr>
      </p:pic>
      <p:pic>
        <p:nvPicPr>
          <p:cNvPr id="6" name="Afbeelding 5">
            <a:extLst>
              <a:ext uri="{FF2B5EF4-FFF2-40B4-BE49-F238E27FC236}">
                <a16:creationId xmlns:a16="http://schemas.microsoft.com/office/drawing/2014/main" id="{30FF47A8-3319-419C-9FF3-9AEA151B6FC8}"/>
              </a:ext>
            </a:extLst>
          </p:cNvPr>
          <p:cNvPicPr>
            <a:picLocks noChangeAspect="1"/>
          </p:cNvPicPr>
          <p:nvPr/>
        </p:nvPicPr>
        <p:blipFill rotWithShape="1">
          <a:blip r:embed="rId3"/>
          <a:srcRect l="71883" t="12489" r="11469" b="46733"/>
          <a:stretch/>
        </p:blipFill>
        <p:spPr>
          <a:xfrm>
            <a:off x="5939533" y="3072623"/>
            <a:ext cx="2084888" cy="3630697"/>
          </a:xfrm>
          <a:prstGeom prst="rect">
            <a:avLst/>
          </a:prstGeom>
        </p:spPr>
      </p:pic>
    </p:spTree>
    <p:extLst>
      <p:ext uri="{BB962C8B-B14F-4D97-AF65-F5344CB8AC3E}">
        <p14:creationId xmlns:p14="http://schemas.microsoft.com/office/powerpoint/2010/main" val="22351775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35</a:t>
            </a:fld>
            <a:endParaRPr lang="en-US" dirty="0">
              <a:solidFill>
                <a:schemeClr val="bg1"/>
              </a:solidFill>
            </a:endParaRPr>
          </a:p>
        </p:txBody>
      </p:sp>
      <p:sp>
        <p:nvSpPr>
          <p:cNvPr id="3" name="Tekstvak 2">
            <a:extLst>
              <a:ext uri="{FF2B5EF4-FFF2-40B4-BE49-F238E27FC236}">
                <a16:creationId xmlns:a16="http://schemas.microsoft.com/office/drawing/2014/main" id="{4DAA7091-C7C2-4888-A099-E021695A044A}"/>
              </a:ext>
            </a:extLst>
          </p:cNvPr>
          <p:cNvSpPr txBox="1"/>
          <p:nvPr/>
        </p:nvSpPr>
        <p:spPr>
          <a:xfrm>
            <a:off x="1338349" y="2782669"/>
            <a:ext cx="10544695" cy="646331"/>
          </a:xfrm>
          <a:prstGeom prst="rect">
            <a:avLst/>
          </a:prstGeom>
          <a:noFill/>
        </p:spPr>
        <p:txBody>
          <a:bodyPr wrap="square" rtlCol="0">
            <a:spAutoFit/>
          </a:bodyPr>
          <a:lstStyle/>
          <a:p>
            <a:r>
              <a:rPr lang="en-US" sz="3600" b="1" dirty="0" err="1">
                <a:solidFill>
                  <a:schemeClr val="bg1"/>
                </a:solidFill>
              </a:rPr>
              <a:t>Samen</a:t>
            </a:r>
            <a:r>
              <a:rPr lang="en-US" sz="3600" b="1" dirty="0">
                <a:solidFill>
                  <a:schemeClr val="bg1"/>
                </a:solidFill>
              </a:rPr>
              <a:t> </a:t>
            </a:r>
            <a:r>
              <a:rPr lang="en-US" sz="3600" b="1" dirty="0" err="1">
                <a:solidFill>
                  <a:schemeClr val="bg1"/>
                </a:solidFill>
              </a:rPr>
              <a:t>werken</a:t>
            </a:r>
            <a:r>
              <a:rPr lang="en-US" sz="3600" b="1" dirty="0">
                <a:solidFill>
                  <a:schemeClr val="bg1"/>
                </a:solidFill>
              </a:rPr>
              <a:t> </a:t>
            </a:r>
            <a:r>
              <a:rPr lang="en-US" sz="3600" b="1" dirty="0" err="1">
                <a:solidFill>
                  <a:schemeClr val="bg1"/>
                </a:solidFill>
              </a:rPr>
              <a:t>aan</a:t>
            </a:r>
            <a:r>
              <a:rPr lang="en-US" sz="3600" b="1" dirty="0">
                <a:solidFill>
                  <a:schemeClr val="bg1"/>
                </a:solidFill>
              </a:rPr>
              <a:t> de omgevingsvisie – </a:t>
            </a:r>
            <a:r>
              <a:rPr lang="en-US" sz="3600" b="1" dirty="0" err="1">
                <a:solidFill>
                  <a:schemeClr val="bg1"/>
                </a:solidFill>
              </a:rPr>
              <a:t>mentimeter</a:t>
            </a:r>
            <a:r>
              <a:rPr lang="en-US" sz="3600" b="1" dirty="0">
                <a:solidFill>
                  <a:schemeClr val="bg1"/>
                </a:solidFill>
              </a:rPr>
              <a:t>  </a:t>
            </a:r>
            <a:endParaRPr lang="nl-NL" sz="3200" dirty="0">
              <a:solidFill>
                <a:schemeClr val="bg1"/>
              </a:solidFill>
            </a:endParaRPr>
          </a:p>
        </p:txBody>
      </p:sp>
      <p:pic>
        <p:nvPicPr>
          <p:cNvPr id="6" name="Afbeelding 5" descr="Afbeelding met tekst&#10;&#10;Automatisch gegenereerde beschrijving">
            <a:extLst>
              <a:ext uri="{FF2B5EF4-FFF2-40B4-BE49-F238E27FC236}">
                <a16:creationId xmlns:a16="http://schemas.microsoft.com/office/drawing/2014/main" id="{CB116573-1EE7-422B-8348-88BBCB29A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7649925-5473-4AE7-84E0-2B13EE9E80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3933015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90563" y="314325"/>
            <a:ext cx="10808351" cy="677108"/>
          </a:xfrm>
          <a:prstGeom prst="rect">
            <a:avLst/>
          </a:prstGeom>
          <a:noFill/>
        </p:spPr>
        <p:txBody>
          <a:bodyPr wrap="square" lIns="0" tIns="0" rIns="0" bIns="0" rtlCol="0" anchor="t">
            <a:spAutoFit/>
          </a:bodyPr>
          <a:lstStyle/>
          <a:p>
            <a:r>
              <a:rPr lang="nl-NL" sz="4400" dirty="0">
                <a:solidFill>
                  <a:schemeClr val="bg1"/>
                </a:solidFill>
                <a:latin typeface="+mj-lt"/>
              </a:rPr>
              <a:t>Afsluiting</a:t>
            </a:r>
            <a:r>
              <a:rPr lang="en-US" sz="4400" dirty="0">
                <a:solidFill>
                  <a:schemeClr val="bg1"/>
                </a:solidFill>
                <a:latin typeface="+mj-lt"/>
              </a:rPr>
              <a:t> </a:t>
            </a:r>
            <a:endParaRPr lang="nl-NL" sz="4400" dirty="0">
              <a:solidFill>
                <a:schemeClr val="bg1"/>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36</a:t>
            </a:fld>
            <a:endParaRPr lang="en-US" dirty="0">
              <a:solidFill>
                <a:schemeClr val="bg1"/>
              </a:solidFill>
            </a:endParaRPr>
          </a:p>
        </p:txBody>
      </p:sp>
      <p:pic>
        <p:nvPicPr>
          <p:cNvPr id="9" name="Afbeelding 8" descr="Afbeelding met tekst&#10;&#10;Automatisch gegenereerde beschrijving">
            <a:extLst>
              <a:ext uri="{FF2B5EF4-FFF2-40B4-BE49-F238E27FC236}">
                <a16:creationId xmlns:a16="http://schemas.microsoft.com/office/drawing/2014/main" id="{A46D7CB9-459E-44E1-A468-B9404ED931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DBDD9369-04AA-47F9-B7AA-20EF3F126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sp>
        <p:nvSpPr>
          <p:cNvPr id="8" name="Tekstvak 7">
            <a:extLst>
              <a:ext uri="{FF2B5EF4-FFF2-40B4-BE49-F238E27FC236}">
                <a16:creationId xmlns:a16="http://schemas.microsoft.com/office/drawing/2014/main" id="{72BF90F9-CA2D-4C46-9CA6-E36FE50B11AB}"/>
              </a:ext>
            </a:extLst>
          </p:cNvPr>
          <p:cNvSpPr txBox="1"/>
          <p:nvPr/>
        </p:nvSpPr>
        <p:spPr>
          <a:xfrm>
            <a:off x="855858" y="1151986"/>
            <a:ext cx="10697968" cy="3908762"/>
          </a:xfrm>
          <a:prstGeom prst="rect">
            <a:avLst/>
          </a:prstGeom>
          <a:noFill/>
        </p:spPr>
        <p:txBody>
          <a:bodyPr wrap="square" rtlCol="0">
            <a:spAutoFit/>
          </a:bodyPr>
          <a:lstStyle/>
          <a:p>
            <a:pPr marL="342900" indent="-342900">
              <a:buFont typeface="Courier New" panose="02070309020205020404" pitchFamily="49" charset="0"/>
              <a:buChar char="o"/>
            </a:pPr>
            <a:r>
              <a:rPr lang="nl-NL" sz="2400" dirty="0">
                <a:solidFill>
                  <a:schemeClr val="bg1"/>
                </a:solidFill>
              </a:rPr>
              <a:t>Hoe nu verder? </a:t>
            </a:r>
            <a:r>
              <a:rPr lang="nl-NL" sz="2400" dirty="0">
                <a:solidFill>
                  <a:schemeClr val="bg1"/>
                </a:solidFill>
                <a:sym typeface="Wingdings" panose="05000000000000000000" pitchFamily="2" charset="2"/>
              </a:rPr>
              <a:t> </a:t>
            </a:r>
            <a:r>
              <a:rPr lang="nl-NL" sz="2400" dirty="0">
                <a:solidFill>
                  <a:schemeClr val="bg1"/>
                </a:solidFill>
              </a:rPr>
              <a:t>Op basis van de Basisverkenning + inbreng uit diverse participatiesessies aan de slag met scenario’s voor de koers van gemeente De Bilt</a:t>
            </a:r>
          </a:p>
          <a:p>
            <a:endParaRPr lang="nl-NL" sz="2400" dirty="0">
              <a:solidFill>
                <a:schemeClr val="bg1"/>
              </a:solidFill>
            </a:endParaRPr>
          </a:p>
          <a:p>
            <a:pPr marL="342900" indent="-342900">
              <a:buFont typeface="Courier New" panose="02070309020205020404" pitchFamily="49" charset="0"/>
              <a:buChar char="o"/>
            </a:pPr>
            <a:r>
              <a:rPr lang="nl-NL" sz="2400" dirty="0">
                <a:solidFill>
                  <a:schemeClr val="bg1"/>
                </a:solidFill>
              </a:rPr>
              <a:t>Aanvullende schriftelijke reactie is mogelijk tot einde van de maand: </a:t>
            </a:r>
            <a:r>
              <a:rPr lang="nl-NL" sz="2400" dirty="0">
                <a:solidFill>
                  <a:schemeClr val="bg1"/>
                </a:solidFill>
                <a:hlinkClick r:id="rId4"/>
              </a:rPr>
              <a:t>omgevingsvisie@debilt.nl</a:t>
            </a:r>
            <a:r>
              <a:rPr lang="nl-NL" sz="2400" dirty="0">
                <a:solidFill>
                  <a:schemeClr val="bg1"/>
                </a:solidFill>
              </a:rPr>
              <a:t> </a:t>
            </a:r>
          </a:p>
          <a:p>
            <a:pPr marL="342900" indent="-342900">
              <a:buFont typeface="Courier New" panose="02070309020205020404" pitchFamily="49" charset="0"/>
              <a:buChar char="o"/>
            </a:pPr>
            <a:endParaRPr lang="nl-NL" sz="2400" dirty="0">
              <a:solidFill>
                <a:schemeClr val="bg1"/>
              </a:solidFill>
            </a:endParaRPr>
          </a:p>
          <a:p>
            <a:pPr marL="342900" indent="-342900">
              <a:buFont typeface="Courier New" panose="02070309020205020404" pitchFamily="49" charset="0"/>
              <a:buChar char="o"/>
            </a:pPr>
            <a:r>
              <a:rPr lang="nl-NL" sz="2400" dirty="0">
                <a:solidFill>
                  <a:schemeClr val="bg1"/>
                </a:solidFill>
              </a:rPr>
              <a:t>Blijf op de hoogte via: </a:t>
            </a:r>
            <a:r>
              <a:rPr lang="nl-NL" sz="2400" dirty="0">
                <a:solidFill>
                  <a:schemeClr val="bg1"/>
                </a:solidFill>
                <a:hlinkClick r:id="rId5"/>
              </a:rPr>
              <a:t>www.doemeedebilt.nl</a:t>
            </a:r>
            <a:endParaRPr lang="nl-NL" sz="2400" dirty="0">
              <a:solidFill>
                <a:schemeClr val="bg1"/>
              </a:solidFill>
            </a:endParaRPr>
          </a:p>
          <a:p>
            <a:endParaRPr lang="nl-NL" sz="2400" dirty="0">
              <a:solidFill>
                <a:schemeClr val="bg1"/>
              </a:solidFill>
            </a:endParaRPr>
          </a:p>
          <a:p>
            <a:r>
              <a:rPr lang="nl-NL" sz="3200" i="1" dirty="0">
                <a:solidFill>
                  <a:schemeClr val="bg1"/>
                </a:solidFill>
              </a:rPr>
              <a:t>Dank voor uw komst </a:t>
            </a:r>
            <a:r>
              <a:rPr lang="nl-NL" sz="3200" i="1">
                <a:solidFill>
                  <a:schemeClr val="bg1"/>
                </a:solidFill>
              </a:rPr>
              <a:t>en inbreng! </a:t>
            </a:r>
            <a:endParaRPr lang="nl-NL" sz="3200" i="1" dirty="0">
              <a:solidFill>
                <a:schemeClr val="bg1"/>
              </a:solidFill>
            </a:endParaRPr>
          </a:p>
          <a:p>
            <a:pPr marL="342900" indent="-342900">
              <a:buFont typeface="Courier New" panose="02070309020205020404" pitchFamily="49" charset="0"/>
              <a:buChar char="o"/>
            </a:pPr>
            <a:endParaRPr lang="nl-NL" sz="2400" dirty="0">
              <a:solidFill>
                <a:schemeClr val="bg1"/>
              </a:solidFill>
            </a:endParaRPr>
          </a:p>
        </p:txBody>
      </p:sp>
    </p:spTree>
    <p:extLst>
      <p:ext uri="{BB962C8B-B14F-4D97-AF65-F5344CB8AC3E}">
        <p14:creationId xmlns:p14="http://schemas.microsoft.com/office/powerpoint/2010/main" val="1512089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90563" y="314325"/>
            <a:ext cx="10808351" cy="677108"/>
          </a:xfrm>
          <a:prstGeom prst="rect">
            <a:avLst/>
          </a:prstGeom>
          <a:noFill/>
        </p:spPr>
        <p:txBody>
          <a:bodyPr wrap="square" lIns="0" tIns="0" rIns="0" bIns="0" rtlCol="0" anchor="t">
            <a:spAutoFit/>
          </a:bodyPr>
          <a:lstStyle/>
          <a:p>
            <a:r>
              <a:rPr lang="en-US" sz="4400" dirty="0" err="1">
                <a:solidFill>
                  <a:schemeClr val="bg1"/>
                </a:solidFill>
                <a:latin typeface="+mj-lt"/>
              </a:rPr>
              <a:t>Omgevingswet</a:t>
            </a:r>
            <a:r>
              <a:rPr lang="en-US" sz="4400" dirty="0">
                <a:solidFill>
                  <a:schemeClr val="bg1"/>
                </a:solidFill>
                <a:latin typeface="+mj-lt"/>
              </a:rPr>
              <a:t> | omgevingsvisie</a:t>
            </a:r>
            <a:endParaRPr lang="nl-NL" sz="4400" dirty="0">
              <a:solidFill>
                <a:schemeClr val="bg1"/>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4</a:t>
            </a:fld>
            <a:endParaRPr lang="en-US" dirty="0">
              <a:solidFill>
                <a:schemeClr val="bg1"/>
              </a:solidFill>
            </a:endParaRPr>
          </a:p>
        </p:txBody>
      </p:sp>
      <p:pic>
        <p:nvPicPr>
          <p:cNvPr id="9" name="Afbeelding 8" descr="Afbeelding met tekst&#10;&#10;Automatisch gegenereerde beschrijving">
            <a:extLst>
              <a:ext uri="{FF2B5EF4-FFF2-40B4-BE49-F238E27FC236}">
                <a16:creationId xmlns:a16="http://schemas.microsoft.com/office/drawing/2014/main" id="{25EA42B3-71A6-408E-962E-B541E88D7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CAAC9B62-5E19-46CF-B7DB-8CB19614CB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pic>
        <p:nvPicPr>
          <p:cNvPr id="13" name="Afbeelding 12">
            <a:extLst>
              <a:ext uri="{FF2B5EF4-FFF2-40B4-BE49-F238E27FC236}">
                <a16:creationId xmlns:a16="http://schemas.microsoft.com/office/drawing/2014/main" id="{CD06F784-E885-49CC-808E-185BB96F48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616" y="1054088"/>
            <a:ext cx="6690197" cy="4429125"/>
          </a:xfrm>
          <a:prstGeom prst="rect">
            <a:avLst/>
          </a:prstGeom>
        </p:spPr>
      </p:pic>
      <p:pic>
        <p:nvPicPr>
          <p:cNvPr id="5" name="Afbeelding 4">
            <a:extLst>
              <a:ext uri="{FF2B5EF4-FFF2-40B4-BE49-F238E27FC236}">
                <a16:creationId xmlns:a16="http://schemas.microsoft.com/office/drawing/2014/main" id="{427F3F69-F76E-491D-96BD-5255ECE88DF2}"/>
              </a:ext>
            </a:extLst>
          </p:cNvPr>
          <p:cNvPicPr>
            <a:picLocks noChangeAspect="1"/>
          </p:cNvPicPr>
          <p:nvPr/>
        </p:nvPicPr>
        <p:blipFill rotWithShape="1">
          <a:blip r:embed="rId6"/>
          <a:srcRect t="21194" b="4569"/>
          <a:stretch/>
        </p:blipFill>
        <p:spPr>
          <a:xfrm>
            <a:off x="6881813" y="3365133"/>
            <a:ext cx="5310187" cy="3611930"/>
          </a:xfrm>
          <a:prstGeom prst="rect">
            <a:avLst/>
          </a:prstGeom>
        </p:spPr>
      </p:pic>
      <p:pic>
        <p:nvPicPr>
          <p:cNvPr id="6" name="Afbeelding 5">
            <a:extLst>
              <a:ext uri="{FF2B5EF4-FFF2-40B4-BE49-F238E27FC236}">
                <a16:creationId xmlns:a16="http://schemas.microsoft.com/office/drawing/2014/main" id="{F8BB9C5B-6244-44B4-9DE8-145CA0BB313C}"/>
              </a:ext>
            </a:extLst>
          </p:cNvPr>
          <p:cNvPicPr>
            <a:picLocks noChangeAspect="1"/>
          </p:cNvPicPr>
          <p:nvPr/>
        </p:nvPicPr>
        <p:blipFill>
          <a:blip r:embed="rId7"/>
          <a:stretch>
            <a:fillRect/>
          </a:stretch>
        </p:blipFill>
        <p:spPr>
          <a:xfrm>
            <a:off x="3385411" y="5194594"/>
            <a:ext cx="991327" cy="223707"/>
          </a:xfrm>
          <a:prstGeom prst="rect">
            <a:avLst/>
          </a:prstGeom>
        </p:spPr>
      </p:pic>
    </p:spTree>
    <p:extLst>
      <p:ext uri="{BB962C8B-B14F-4D97-AF65-F5344CB8AC3E}">
        <p14:creationId xmlns:p14="http://schemas.microsoft.com/office/powerpoint/2010/main" val="324866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realis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366"/>
          <a:stretch/>
        </p:blipFill>
        <p:spPr bwMode="auto">
          <a:xfrm>
            <a:off x="0" y="-352503"/>
            <a:ext cx="12192000" cy="7707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218636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91824" y="179569"/>
            <a:ext cx="10808351" cy="677108"/>
          </a:xfrm>
          <a:prstGeom prst="rect">
            <a:avLst/>
          </a:prstGeom>
          <a:noFill/>
        </p:spPr>
        <p:txBody>
          <a:bodyPr wrap="square" lIns="0" tIns="0" rIns="0" bIns="0" rtlCol="0" anchor="t">
            <a:spAutoFit/>
          </a:bodyPr>
          <a:lstStyle/>
          <a:p>
            <a:r>
              <a:rPr lang="nl-NL" sz="4400" dirty="0">
                <a:solidFill>
                  <a:schemeClr val="bg1"/>
                </a:solidFill>
                <a:latin typeface="+mj-lt"/>
              </a:rPr>
              <a:t>Proces + doel van de avond </a:t>
            </a: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6</a:t>
            </a:fld>
            <a:endParaRPr lang="en-US" dirty="0">
              <a:solidFill>
                <a:schemeClr val="bg1"/>
              </a:solidFill>
            </a:endParaRPr>
          </a:p>
        </p:txBody>
      </p:sp>
      <p:sp>
        <p:nvSpPr>
          <p:cNvPr id="9" name="Tekstvak 8">
            <a:extLst>
              <a:ext uri="{FF2B5EF4-FFF2-40B4-BE49-F238E27FC236}">
                <a16:creationId xmlns:a16="http://schemas.microsoft.com/office/drawing/2014/main" id="{0D1F7FDD-4EE7-4E07-BF96-F83EA2CDE604}"/>
              </a:ext>
            </a:extLst>
          </p:cNvPr>
          <p:cNvSpPr txBox="1"/>
          <p:nvPr/>
        </p:nvSpPr>
        <p:spPr>
          <a:xfrm>
            <a:off x="226298" y="866099"/>
            <a:ext cx="2919068" cy="3539430"/>
          </a:xfrm>
          <a:prstGeom prst="rect">
            <a:avLst/>
          </a:prstGeom>
          <a:noFill/>
        </p:spPr>
        <p:txBody>
          <a:bodyPr wrap="square" rtlCol="0">
            <a:spAutoFit/>
          </a:bodyPr>
          <a:lstStyle/>
          <a:p>
            <a:r>
              <a:rPr lang="nl-NL" sz="2000" dirty="0">
                <a:solidFill>
                  <a:schemeClr val="bg1"/>
                </a:solidFill>
              </a:rPr>
              <a:t>Verschillende fasen:</a:t>
            </a:r>
          </a:p>
          <a:p>
            <a:pPr marL="457200" indent="-457200">
              <a:buFont typeface="+mj-lt"/>
              <a:buAutoNum type="arabicPeriod"/>
            </a:pPr>
            <a:r>
              <a:rPr lang="nl-NL" sz="2000" dirty="0">
                <a:solidFill>
                  <a:schemeClr val="bg1"/>
                </a:solidFill>
              </a:rPr>
              <a:t>Kaderstelling</a:t>
            </a:r>
          </a:p>
          <a:p>
            <a:pPr marL="457200" indent="-457200">
              <a:buFont typeface="+mj-lt"/>
              <a:buAutoNum type="arabicPeriod"/>
            </a:pPr>
            <a:r>
              <a:rPr lang="nl-NL" sz="2000" dirty="0">
                <a:solidFill>
                  <a:schemeClr val="bg1"/>
                </a:solidFill>
              </a:rPr>
              <a:t>Analyse en opties scenario’s</a:t>
            </a:r>
          </a:p>
          <a:p>
            <a:pPr marL="457200" indent="-457200">
              <a:buFont typeface="+mj-lt"/>
              <a:buAutoNum type="arabicPeriod"/>
            </a:pPr>
            <a:r>
              <a:rPr lang="nl-NL" sz="2000" dirty="0">
                <a:solidFill>
                  <a:schemeClr val="bg1"/>
                </a:solidFill>
              </a:rPr>
              <a:t>Dialoog en keuzes </a:t>
            </a:r>
          </a:p>
          <a:p>
            <a:pPr marL="457200" indent="-457200">
              <a:buFont typeface="+mj-lt"/>
              <a:buAutoNum type="arabicPeriod"/>
            </a:pPr>
            <a:r>
              <a:rPr lang="nl-NL" sz="2000" dirty="0">
                <a:solidFill>
                  <a:schemeClr val="bg1"/>
                </a:solidFill>
              </a:rPr>
              <a:t>Concept, ontwerp en vaststelling </a:t>
            </a:r>
          </a:p>
          <a:p>
            <a:pPr marL="457200" indent="-457200">
              <a:buFont typeface="+mj-lt"/>
              <a:buAutoNum type="arabicPeriod"/>
            </a:pPr>
            <a:endParaRPr lang="nl-NL" sz="2000" dirty="0">
              <a:solidFill>
                <a:schemeClr val="bg1"/>
              </a:solidFill>
            </a:endParaRPr>
          </a:p>
          <a:p>
            <a:endParaRPr lang="nl-NL" sz="2000" dirty="0">
              <a:solidFill>
                <a:schemeClr val="bg1"/>
              </a:solidFill>
            </a:endParaRPr>
          </a:p>
          <a:p>
            <a:r>
              <a:rPr lang="nl-NL" sz="2000" dirty="0">
                <a:solidFill>
                  <a:schemeClr val="bg1"/>
                </a:solidFill>
              </a:rPr>
              <a:t>Milieueffectrapportage </a:t>
            </a:r>
          </a:p>
          <a:p>
            <a:pPr marL="285750" indent="-285750">
              <a:buFont typeface="Courier New" panose="02070309020205020404" pitchFamily="49" charset="0"/>
              <a:buChar char="o"/>
            </a:pPr>
            <a:endParaRPr lang="nl-NL" sz="2400" dirty="0">
              <a:solidFill>
                <a:schemeClr val="bg1"/>
              </a:solidFill>
            </a:endParaRPr>
          </a:p>
        </p:txBody>
      </p:sp>
      <p:pic>
        <p:nvPicPr>
          <p:cNvPr id="10" name="Afbeelding 9" descr="Afbeelding met tekst&#10;&#10;Automatisch gegenereerde beschrijving">
            <a:extLst>
              <a:ext uri="{FF2B5EF4-FFF2-40B4-BE49-F238E27FC236}">
                <a16:creationId xmlns:a16="http://schemas.microsoft.com/office/drawing/2014/main" id="{5B4DE3B2-9F4C-4A38-882A-D136B94B4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11" name="Afbeelding 10" descr="Afbeelding met tekening, bord&#10;&#10;Automatisch gegenereerde beschrijving">
            <a:extLst>
              <a:ext uri="{FF2B5EF4-FFF2-40B4-BE49-F238E27FC236}">
                <a16:creationId xmlns:a16="http://schemas.microsoft.com/office/drawing/2014/main" id="{A6480E22-450B-4942-BB38-429F830CD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pic>
        <p:nvPicPr>
          <p:cNvPr id="12" name="Afbeelding 11">
            <a:extLst>
              <a:ext uri="{FF2B5EF4-FFF2-40B4-BE49-F238E27FC236}">
                <a16:creationId xmlns:a16="http://schemas.microsoft.com/office/drawing/2014/main" id="{9766C944-9F67-4129-BAA6-1713FB5760BE}"/>
              </a:ext>
            </a:extLst>
          </p:cNvPr>
          <p:cNvPicPr>
            <a:picLocks noChangeAspect="1"/>
          </p:cNvPicPr>
          <p:nvPr/>
        </p:nvPicPr>
        <p:blipFill rotWithShape="1">
          <a:blip r:embed="rId5"/>
          <a:srcRect t="18264" b="33455"/>
          <a:stretch/>
        </p:blipFill>
        <p:spPr>
          <a:xfrm>
            <a:off x="3145366" y="958437"/>
            <a:ext cx="8870755" cy="2946088"/>
          </a:xfrm>
          <a:prstGeom prst="rect">
            <a:avLst/>
          </a:prstGeom>
        </p:spPr>
      </p:pic>
      <p:pic>
        <p:nvPicPr>
          <p:cNvPr id="13" name="Afbeelding 12">
            <a:extLst>
              <a:ext uri="{FF2B5EF4-FFF2-40B4-BE49-F238E27FC236}">
                <a16:creationId xmlns:a16="http://schemas.microsoft.com/office/drawing/2014/main" id="{CA4D4B06-4A3A-4874-86D3-1739F26508F1}"/>
              </a:ext>
            </a:extLst>
          </p:cNvPr>
          <p:cNvPicPr>
            <a:picLocks noChangeAspect="1"/>
          </p:cNvPicPr>
          <p:nvPr/>
        </p:nvPicPr>
        <p:blipFill rotWithShape="1">
          <a:blip r:embed="rId5"/>
          <a:srcRect t="77160" b="2126"/>
          <a:stretch/>
        </p:blipFill>
        <p:spPr>
          <a:xfrm>
            <a:off x="3145365" y="3865869"/>
            <a:ext cx="8870755" cy="1263996"/>
          </a:xfrm>
          <a:prstGeom prst="rect">
            <a:avLst/>
          </a:prstGeom>
        </p:spPr>
      </p:pic>
      <p:sp>
        <p:nvSpPr>
          <p:cNvPr id="14" name="Tekstvak 13">
            <a:extLst>
              <a:ext uri="{FF2B5EF4-FFF2-40B4-BE49-F238E27FC236}">
                <a16:creationId xmlns:a16="http://schemas.microsoft.com/office/drawing/2014/main" id="{241BD3C3-5657-4C65-AB26-9CB551D96661}"/>
              </a:ext>
            </a:extLst>
          </p:cNvPr>
          <p:cNvSpPr txBox="1"/>
          <p:nvPr/>
        </p:nvSpPr>
        <p:spPr>
          <a:xfrm>
            <a:off x="174567" y="5265439"/>
            <a:ext cx="11912138" cy="830997"/>
          </a:xfrm>
          <a:prstGeom prst="rect">
            <a:avLst/>
          </a:prstGeom>
          <a:noFill/>
        </p:spPr>
        <p:txBody>
          <a:bodyPr wrap="square" rtlCol="0">
            <a:spAutoFit/>
          </a:bodyPr>
          <a:lstStyle/>
          <a:p>
            <a:pPr marL="342900" indent="-342900">
              <a:buFont typeface="Courier New" panose="02070309020205020404" pitchFamily="49" charset="0"/>
              <a:buChar char="o"/>
            </a:pPr>
            <a:r>
              <a:rPr lang="nl-NL" sz="2400" dirty="0">
                <a:solidFill>
                  <a:schemeClr val="bg1"/>
                </a:solidFill>
              </a:rPr>
              <a:t>Start permanente dialoog met de samenleving over onze fysieke leefomgeving</a:t>
            </a:r>
          </a:p>
          <a:p>
            <a:pPr marL="342900" indent="-342900">
              <a:buFont typeface="Courier New" panose="02070309020205020404" pitchFamily="49" charset="0"/>
              <a:buChar char="o"/>
            </a:pPr>
            <a:r>
              <a:rPr lang="nl-NL" sz="2400" dirty="0">
                <a:solidFill>
                  <a:schemeClr val="bg1"/>
                </a:solidFill>
              </a:rPr>
              <a:t>Andere trajecten, waaronder ‘Samen werken aan wonen’ en de ‘Regionale Energie Strategie’. </a:t>
            </a:r>
          </a:p>
        </p:txBody>
      </p:sp>
    </p:spTree>
    <p:extLst>
      <p:ext uri="{BB962C8B-B14F-4D97-AF65-F5344CB8AC3E}">
        <p14:creationId xmlns:p14="http://schemas.microsoft.com/office/powerpoint/2010/main" val="2982798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83734" y="210087"/>
            <a:ext cx="10808351" cy="677108"/>
          </a:xfrm>
          <a:prstGeom prst="rect">
            <a:avLst/>
          </a:prstGeom>
          <a:noFill/>
        </p:spPr>
        <p:txBody>
          <a:bodyPr wrap="square" lIns="0" tIns="0" rIns="0" bIns="0" rtlCol="0" anchor="t">
            <a:spAutoFit/>
          </a:bodyPr>
          <a:lstStyle/>
          <a:p>
            <a:r>
              <a:rPr lang="en-US" sz="4400" dirty="0" err="1">
                <a:solidFill>
                  <a:schemeClr val="bg1"/>
                </a:solidFill>
                <a:latin typeface="+mj-lt"/>
              </a:rPr>
              <a:t>Bilthoven</a:t>
            </a:r>
            <a:endParaRPr lang="nl-NL" sz="4400" dirty="0">
              <a:solidFill>
                <a:schemeClr val="bg1"/>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7</a:t>
            </a:fld>
            <a:endParaRPr lang="en-US" dirty="0">
              <a:solidFill>
                <a:schemeClr val="bg1"/>
              </a:solidFill>
            </a:endParaRPr>
          </a:p>
        </p:txBody>
      </p:sp>
      <p:pic>
        <p:nvPicPr>
          <p:cNvPr id="10" name="Afbeelding 9" descr="Afbeelding met tekst&#10;&#10;Automatisch gegenereerde beschrijving">
            <a:extLst>
              <a:ext uri="{FF2B5EF4-FFF2-40B4-BE49-F238E27FC236}">
                <a16:creationId xmlns:a16="http://schemas.microsoft.com/office/drawing/2014/main" id="{5B4DE3B2-9F4C-4A38-882A-D136B94B4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11" name="Afbeelding 10" descr="Afbeelding met tekening, bord&#10;&#10;Automatisch gegenereerde beschrijving">
            <a:extLst>
              <a:ext uri="{FF2B5EF4-FFF2-40B4-BE49-F238E27FC236}">
                <a16:creationId xmlns:a16="http://schemas.microsoft.com/office/drawing/2014/main" id="{A6480E22-450B-4942-BB38-429F830CD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pic>
        <p:nvPicPr>
          <p:cNvPr id="8" name="Afbeelding 7" descr="Afbeelding met gras, boom, buiten, veld&#10;&#10;Automatisch gegenereerde beschrijving">
            <a:extLst>
              <a:ext uri="{FF2B5EF4-FFF2-40B4-BE49-F238E27FC236}">
                <a16:creationId xmlns:a16="http://schemas.microsoft.com/office/drawing/2014/main" id="{BB1A7600-E20A-477A-BC43-E83D01D18C4D}"/>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6225786" y="887195"/>
            <a:ext cx="5191933" cy="3461289"/>
          </a:xfrm>
          <a:prstGeom prst="rect">
            <a:avLst/>
          </a:prstGeom>
        </p:spPr>
      </p:pic>
      <p:pic>
        <p:nvPicPr>
          <p:cNvPr id="9" name="Afbeelding 8" descr="Afbeelding met tekst, lucht, buiten, weg&#10;&#10;Automatisch gegenereerde beschrijving">
            <a:extLst>
              <a:ext uri="{FF2B5EF4-FFF2-40B4-BE49-F238E27FC236}">
                <a16:creationId xmlns:a16="http://schemas.microsoft.com/office/drawing/2014/main" id="{D714F01E-E46E-4D75-8F7C-98C4EBEA2827}"/>
              </a:ext>
            </a:extLst>
          </p:cNvPr>
          <p:cNvPicPr>
            <a:picLocks noChangeAspect="1"/>
          </p:cNvPicPr>
          <p:nvPr/>
        </p:nvPicPr>
        <p:blipFill>
          <a:blip r:embed="rId7" cstate="emai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36665" y="1175687"/>
            <a:ext cx="4103177" cy="2735451"/>
          </a:xfrm>
          <a:prstGeom prst="rect">
            <a:avLst/>
          </a:prstGeom>
        </p:spPr>
      </p:pic>
      <p:pic>
        <p:nvPicPr>
          <p:cNvPr id="13" name="Afbeelding 12" descr="Afbeelding met lucht, buiten, weg, straat&#10;&#10;Automatisch gegenereerde beschrijving">
            <a:extLst>
              <a:ext uri="{FF2B5EF4-FFF2-40B4-BE49-F238E27FC236}">
                <a16:creationId xmlns:a16="http://schemas.microsoft.com/office/drawing/2014/main" id="{BC15C99E-F32D-441A-A002-E9FD17D5BC38}"/>
              </a:ext>
            </a:extLst>
          </p:cNvPr>
          <p:cNvPicPr>
            <a:picLocks noChangeAspect="1"/>
          </p:cNvPicPr>
          <p:nvPr/>
        </p:nvPicPr>
        <p:blipFill>
          <a:blip r:embed="rId9" cstate="email">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046910" y="3353997"/>
            <a:ext cx="4285904" cy="2857269"/>
          </a:xfrm>
          <a:prstGeom prst="rect">
            <a:avLst/>
          </a:prstGeom>
        </p:spPr>
      </p:pic>
      <p:pic>
        <p:nvPicPr>
          <p:cNvPr id="14" name="Afbeelding 13" descr="Afbeelding met tekst, buiten, lucht, gebouw&#10;&#10;Automatisch gegenereerde beschrijving">
            <a:extLst>
              <a:ext uri="{FF2B5EF4-FFF2-40B4-BE49-F238E27FC236}">
                <a16:creationId xmlns:a16="http://schemas.microsoft.com/office/drawing/2014/main" id="{E51AE42F-E258-42FE-A1AF-DCA74C690390}"/>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rcRect/>
          <a:stretch/>
        </p:blipFill>
        <p:spPr>
          <a:xfrm>
            <a:off x="5746052" y="3626550"/>
            <a:ext cx="2579768" cy="3044125"/>
          </a:xfrm>
          <a:prstGeom prst="rect">
            <a:avLst/>
          </a:prstGeom>
        </p:spPr>
      </p:pic>
      <p:pic>
        <p:nvPicPr>
          <p:cNvPr id="15" name="Afbeelding 14" descr="Afbeelding met lucht, buiten, weg, huis&#10;&#10;Automatisch gegenereerde beschrijving">
            <a:extLst>
              <a:ext uri="{FF2B5EF4-FFF2-40B4-BE49-F238E27FC236}">
                <a16:creationId xmlns:a16="http://schemas.microsoft.com/office/drawing/2014/main" id="{2A778DA1-0BD0-4759-AB68-1316AC7A290E}"/>
              </a:ext>
            </a:extLst>
          </p:cNvPr>
          <p:cNvPicPr>
            <a:picLocks noChangeAspect="1"/>
          </p:cNvPicPr>
          <p:nvPr/>
        </p:nvPicPr>
        <p:blipFill rotWithShape="1">
          <a:blip r:embed="rId13" cstate="email">
            <a:extLst>
              <a:ext uri="{BEBA8EAE-BF5A-486C-A8C5-ECC9F3942E4B}">
                <a14:imgProps xmlns:a14="http://schemas.microsoft.com/office/drawing/2010/main">
                  <a14:imgLayer r:embed="rId1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8994926" y="4056050"/>
            <a:ext cx="2902527" cy="1841829"/>
          </a:xfrm>
          <a:prstGeom prst="rect">
            <a:avLst/>
          </a:prstGeom>
        </p:spPr>
      </p:pic>
    </p:spTree>
    <p:extLst>
      <p:ext uri="{BB962C8B-B14F-4D97-AF65-F5344CB8AC3E}">
        <p14:creationId xmlns:p14="http://schemas.microsoft.com/office/powerpoint/2010/main" val="3918753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83734" y="210087"/>
            <a:ext cx="10808351" cy="677108"/>
          </a:xfrm>
          <a:prstGeom prst="rect">
            <a:avLst/>
          </a:prstGeom>
          <a:noFill/>
        </p:spPr>
        <p:txBody>
          <a:bodyPr wrap="square" lIns="0" tIns="0" rIns="0" bIns="0" rtlCol="0" anchor="t">
            <a:spAutoFit/>
          </a:bodyPr>
          <a:lstStyle/>
          <a:p>
            <a:r>
              <a:rPr lang="en-US" sz="4400" dirty="0" err="1">
                <a:solidFill>
                  <a:schemeClr val="bg1"/>
                </a:solidFill>
                <a:latin typeface="+mj-lt"/>
              </a:rPr>
              <a:t>Bilthoven</a:t>
            </a:r>
            <a:r>
              <a:rPr lang="nl-NL" sz="4000" dirty="0">
                <a:solidFill>
                  <a:schemeClr val="bg1"/>
                </a:solidFill>
                <a:latin typeface="+mj-lt"/>
              </a:rPr>
              <a:t>- aandachtspunten </a:t>
            </a:r>
            <a:endParaRPr lang="nl-NL" sz="4400" dirty="0">
              <a:solidFill>
                <a:schemeClr val="bg1"/>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8</a:t>
            </a:fld>
            <a:endParaRPr lang="en-US" dirty="0">
              <a:solidFill>
                <a:schemeClr val="bg1"/>
              </a:solidFill>
            </a:endParaRPr>
          </a:p>
        </p:txBody>
      </p:sp>
      <p:pic>
        <p:nvPicPr>
          <p:cNvPr id="10" name="Afbeelding 9" descr="Afbeelding met tekst&#10;&#10;Automatisch gegenereerde beschrijving">
            <a:extLst>
              <a:ext uri="{FF2B5EF4-FFF2-40B4-BE49-F238E27FC236}">
                <a16:creationId xmlns:a16="http://schemas.microsoft.com/office/drawing/2014/main" id="{5B4DE3B2-9F4C-4A38-882A-D136B94B4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11" name="Afbeelding 10" descr="Afbeelding met tekening, bord&#10;&#10;Automatisch gegenereerde beschrijving">
            <a:extLst>
              <a:ext uri="{FF2B5EF4-FFF2-40B4-BE49-F238E27FC236}">
                <a16:creationId xmlns:a16="http://schemas.microsoft.com/office/drawing/2014/main" id="{A6480E22-450B-4942-BB38-429F830CD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sp>
        <p:nvSpPr>
          <p:cNvPr id="12" name="Tekstvak 11">
            <a:extLst>
              <a:ext uri="{FF2B5EF4-FFF2-40B4-BE49-F238E27FC236}">
                <a16:creationId xmlns:a16="http://schemas.microsoft.com/office/drawing/2014/main" id="{43C6C831-1CD8-442C-A822-8ECD552C293D}"/>
              </a:ext>
            </a:extLst>
          </p:cNvPr>
          <p:cNvSpPr txBox="1"/>
          <p:nvPr/>
        </p:nvSpPr>
        <p:spPr>
          <a:xfrm>
            <a:off x="-81049" y="1015366"/>
            <a:ext cx="10933314" cy="4678204"/>
          </a:xfrm>
          <a:prstGeom prst="rect">
            <a:avLst/>
          </a:prstGeom>
          <a:noFill/>
        </p:spPr>
        <p:txBody>
          <a:bodyPr wrap="square">
            <a:spAutoFit/>
          </a:bodyPr>
          <a:lstStyle/>
          <a:p>
            <a:pPr marL="544068" lvl="1" indent="-342900">
              <a:buFont typeface="+mj-lt"/>
              <a:buAutoNum type="arabicPeriod"/>
            </a:pPr>
            <a:r>
              <a:rPr lang="nl-NL" sz="2000" dirty="0">
                <a:solidFill>
                  <a:schemeClr val="bg1"/>
                </a:solidFill>
              </a:rPr>
              <a:t>Conserveer en versterk waar mogelijk de identiteit en kernkwaliteiten: ruimte, doorzichten, openbaar groen en natuur.</a:t>
            </a:r>
          </a:p>
          <a:p>
            <a:pPr marL="544068" lvl="1" indent="-342900">
              <a:buFont typeface="+mj-lt"/>
              <a:buAutoNum type="arabicPeriod"/>
            </a:pPr>
            <a:r>
              <a:rPr lang="nl-NL" sz="2000" dirty="0">
                <a:solidFill>
                  <a:schemeClr val="bg1"/>
                </a:solidFill>
              </a:rPr>
              <a:t>Behoud sociale karakter, maak gebruik van de sociale cohesie door inwoners in hun wijk te laten doorstromen, zodat ze een beroep kunnen blijven doen op hun eigen omgeving. </a:t>
            </a:r>
          </a:p>
          <a:p>
            <a:pPr marL="544068" lvl="1" indent="-342900">
              <a:buFont typeface="+mj-lt"/>
              <a:buAutoNum type="arabicPeriod"/>
            </a:pPr>
            <a:r>
              <a:rPr lang="nl-NL" sz="2000" dirty="0">
                <a:solidFill>
                  <a:schemeClr val="bg1"/>
                </a:solidFill>
              </a:rPr>
              <a:t>Bouw circulaire, duurzame, energie-positieve en klimaat neutrale appartementen/woningen.</a:t>
            </a:r>
          </a:p>
          <a:p>
            <a:pPr marL="544068" lvl="1" indent="-342900">
              <a:buFont typeface="+mj-lt"/>
              <a:buAutoNum type="arabicPeriod"/>
            </a:pPr>
            <a:r>
              <a:rPr lang="nl-NL" sz="2000" dirty="0">
                <a:solidFill>
                  <a:schemeClr val="bg1"/>
                </a:solidFill>
              </a:rPr>
              <a:t>Onderzoek woningbouw onder andere op locaties de Oude Theresiaschool, Rataplan, de spoorzone, waaronder De </a:t>
            </a:r>
            <a:r>
              <a:rPr lang="nl-NL" sz="2000" dirty="0" err="1">
                <a:solidFill>
                  <a:schemeClr val="bg1"/>
                </a:solidFill>
              </a:rPr>
              <a:t>Timpe</a:t>
            </a:r>
            <a:r>
              <a:rPr lang="nl-NL" sz="2000" dirty="0">
                <a:solidFill>
                  <a:schemeClr val="bg1"/>
                </a:solidFill>
              </a:rPr>
              <a:t> en Rembrandtlaan, station, voormalige gemeentewerf, rond Planetenbaan, Schapenweide, Oude Politiebureau, leegstaande winkels.</a:t>
            </a:r>
          </a:p>
          <a:p>
            <a:pPr marL="544068" lvl="1" indent="-342900">
              <a:buFont typeface="+mj-lt"/>
              <a:buAutoNum type="arabicPeriod"/>
            </a:pPr>
            <a:r>
              <a:rPr lang="nl-NL" sz="2000" dirty="0">
                <a:solidFill>
                  <a:schemeClr val="bg1"/>
                </a:solidFill>
              </a:rPr>
              <a:t>Sluit bij nieuwe ontwikkelingen goed aan bij de omgeving.</a:t>
            </a:r>
          </a:p>
          <a:p>
            <a:pPr marL="544068" lvl="1" indent="-342900">
              <a:buFont typeface="+mj-lt"/>
              <a:buAutoNum type="arabicPeriod"/>
            </a:pPr>
            <a:r>
              <a:rPr lang="nl-NL" sz="2000" dirty="0">
                <a:solidFill>
                  <a:schemeClr val="bg1"/>
                </a:solidFill>
              </a:rPr>
              <a:t>Zorg voor voldoende ruimte voor kantoor &amp; werken. </a:t>
            </a:r>
          </a:p>
          <a:p>
            <a:pPr marL="544068" lvl="1" indent="-342900">
              <a:buFont typeface="+mj-lt"/>
              <a:buAutoNum type="arabicPeriod"/>
            </a:pPr>
            <a:r>
              <a:rPr lang="nl-NL" sz="2000" dirty="0">
                <a:solidFill>
                  <a:schemeClr val="bg1"/>
                </a:solidFill>
              </a:rPr>
              <a:t>Laat de life-science-as los. Er is ruimte voor grote bedrijvigheid op Larenstein en de Utrecht Science Park-locatie Utrecht (Uithof).</a:t>
            </a:r>
          </a:p>
          <a:p>
            <a:pPr marL="544068" lvl="1" indent="-342900">
              <a:buFont typeface="+mj-lt"/>
              <a:buAutoNum type="arabicPeriod"/>
            </a:pPr>
            <a:r>
              <a:rPr lang="nl-NL" sz="2000" dirty="0">
                <a:solidFill>
                  <a:schemeClr val="bg1"/>
                </a:solidFill>
              </a:rPr>
              <a:t>Zorg (eerst) voor goede mobiliteitsoplossingen rondom woonlocaties i.v.m. veiligheid, bereikbaarheid en parkeergelegenheid, met behoud van het karakter van de wijk.</a:t>
            </a:r>
          </a:p>
          <a:p>
            <a:pPr marL="544068" lvl="1" indent="-342900">
              <a:buFont typeface="Courier New" panose="02070309020205020404" pitchFamily="49" charset="0"/>
              <a:buChar char="o"/>
            </a:pPr>
            <a:endParaRPr lang="nl-NL" sz="1800" dirty="0">
              <a:solidFill>
                <a:schemeClr val="bg1"/>
              </a:solidFill>
            </a:endParaRPr>
          </a:p>
        </p:txBody>
      </p:sp>
    </p:spTree>
    <p:extLst>
      <p:ext uri="{BB962C8B-B14F-4D97-AF65-F5344CB8AC3E}">
        <p14:creationId xmlns:p14="http://schemas.microsoft.com/office/powerpoint/2010/main" val="618171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90563" y="314325"/>
            <a:ext cx="10808351" cy="677108"/>
          </a:xfrm>
          <a:prstGeom prst="rect">
            <a:avLst/>
          </a:prstGeom>
          <a:noFill/>
        </p:spPr>
        <p:txBody>
          <a:bodyPr wrap="square" lIns="0" tIns="0" rIns="0" bIns="0" rtlCol="0" anchor="t">
            <a:spAutoFit/>
          </a:bodyPr>
          <a:lstStyle/>
          <a:p>
            <a:r>
              <a:rPr lang="en-US" sz="4400" dirty="0">
                <a:solidFill>
                  <a:schemeClr val="bg1"/>
                </a:solidFill>
                <a:latin typeface="+mj-lt"/>
              </a:rPr>
              <a:t>Diverse </a:t>
            </a:r>
            <a:r>
              <a:rPr lang="en-US" sz="4400" dirty="0" err="1">
                <a:solidFill>
                  <a:schemeClr val="bg1"/>
                </a:solidFill>
                <a:latin typeface="+mj-lt"/>
              </a:rPr>
              <a:t>thema’s</a:t>
            </a:r>
            <a:r>
              <a:rPr lang="en-US" sz="4400" dirty="0">
                <a:solidFill>
                  <a:schemeClr val="bg1"/>
                </a:solidFill>
                <a:latin typeface="+mj-lt"/>
              </a:rPr>
              <a:t> </a:t>
            </a:r>
            <a:r>
              <a:rPr lang="en-US" sz="4400" dirty="0" err="1">
                <a:solidFill>
                  <a:schemeClr val="bg1"/>
                </a:solidFill>
                <a:latin typeface="+mj-lt"/>
              </a:rPr>
              <a:t>uitgelicht</a:t>
            </a:r>
            <a:r>
              <a:rPr lang="en-US" sz="4400" dirty="0">
                <a:solidFill>
                  <a:schemeClr val="bg1"/>
                </a:solidFill>
                <a:latin typeface="+mj-lt"/>
              </a:rPr>
              <a:t> </a:t>
            </a:r>
            <a:endParaRPr lang="nl-NL" sz="4400" dirty="0">
              <a:solidFill>
                <a:schemeClr val="bg1"/>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9</a:t>
            </a:fld>
            <a:endParaRPr lang="en-US" dirty="0">
              <a:solidFill>
                <a:schemeClr val="bg1"/>
              </a:solidFill>
            </a:endParaRPr>
          </a:p>
        </p:txBody>
      </p:sp>
      <p:pic>
        <p:nvPicPr>
          <p:cNvPr id="4" name="Afbeelding 3">
            <a:extLst>
              <a:ext uri="{FF2B5EF4-FFF2-40B4-BE49-F238E27FC236}">
                <a16:creationId xmlns:a16="http://schemas.microsoft.com/office/drawing/2014/main" id="{8DD2E896-FBAD-4746-81E5-02FA7299005B}"/>
              </a:ext>
            </a:extLst>
          </p:cNvPr>
          <p:cNvPicPr>
            <a:picLocks noChangeAspect="1"/>
          </p:cNvPicPr>
          <p:nvPr/>
        </p:nvPicPr>
        <p:blipFill>
          <a:blip r:embed="rId3"/>
          <a:stretch>
            <a:fillRect/>
          </a:stretch>
        </p:blipFill>
        <p:spPr>
          <a:xfrm>
            <a:off x="0" y="2077824"/>
            <a:ext cx="12192000" cy="2702351"/>
          </a:xfrm>
          <a:prstGeom prst="rect">
            <a:avLst/>
          </a:prstGeom>
        </p:spPr>
      </p:pic>
      <p:pic>
        <p:nvPicPr>
          <p:cNvPr id="9" name="Afbeelding 8" descr="Afbeelding met tekst&#10;&#10;Automatisch gegenereerde beschrijving">
            <a:extLst>
              <a:ext uri="{FF2B5EF4-FFF2-40B4-BE49-F238E27FC236}">
                <a16:creationId xmlns:a16="http://schemas.microsoft.com/office/drawing/2014/main" id="{7E3667F8-84A5-4AC5-87DD-27378EC4B6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8C51E44C-A8A8-4510-8357-7CA2D09401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2862642330"/>
      </p:ext>
    </p:extLst>
  </p:cSld>
  <p:clrMapOvr>
    <a:masterClrMapping/>
  </p:clrMapOvr>
</p:sld>
</file>

<file path=ppt/theme/theme1.xml><?xml version="1.0" encoding="utf-8"?>
<a:theme xmlns:a="http://schemas.openxmlformats.org/drawingml/2006/main" name="Office Theme">
  <a:themeElements>
    <a:clrScheme name="Custom 86">
      <a:dk1>
        <a:srgbClr val="000000"/>
      </a:dk1>
      <a:lt1>
        <a:srgbClr val="FFFFFF"/>
      </a:lt1>
      <a:dk2>
        <a:srgbClr val="000000"/>
      </a:dk2>
      <a:lt2>
        <a:srgbClr val="808080"/>
      </a:lt2>
      <a:accent1>
        <a:srgbClr val="BBE0E3"/>
      </a:accent1>
      <a:accent2>
        <a:srgbClr val="333399"/>
      </a:accent2>
      <a:accent3>
        <a:srgbClr val="B01B2E"/>
      </a:accent3>
      <a:accent4>
        <a:srgbClr val="000000"/>
      </a:accent4>
      <a:accent5>
        <a:srgbClr val="DAEDEF"/>
      </a:accent5>
      <a:accent6>
        <a:srgbClr val="2D2D8A"/>
      </a:accent6>
      <a:hlink>
        <a:srgbClr val="009999"/>
      </a:hlink>
      <a:folHlink>
        <a:srgbClr val="99CC00"/>
      </a:folHlink>
    </a:clrScheme>
    <a:fontScheme name="Modern 03">
      <a:majorFont>
        <a:latin typeface="Segoe U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5477</TotalTime>
  <Words>1826</Words>
  <Application>Microsoft Office PowerPoint</Application>
  <PresentationFormat>Breedbeeld</PresentationFormat>
  <Paragraphs>358</Paragraphs>
  <Slides>36</Slides>
  <Notes>28</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36</vt:i4>
      </vt:variant>
    </vt:vector>
  </HeadingPairs>
  <TitlesOfParts>
    <vt:vector size="42" baseType="lpstr">
      <vt:lpstr>Arial</vt:lpstr>
      <vt:lpstr>Calibri</vt:lpstr>
      <vt:lpstr>Calibri Light</vt:lpstr>
      <vt:lpstr>Courier New</vt:lpstr>
      <vt:lpstr>Segoe UI</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Femke van Avezaath</dc:creator>
  <cp:keywords/>
  <dc:description/>
  <cp:lastModifiedBy>Noor Welter</cp:lastModifiedBy>
  <cp:revision>412</cp:revision>
  <dcterms:created xsi:type="dcterms:W3CDTF">2018-05-07T03:42:01Z</dcterms:created>
  <dcterms:modified xsi:type="dcterms:W3CDTF">2021-04-14T10:31:15Z</dcterms:modified>
  <cp:category/>
</cp:coreProperties>
</file>